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2" r:id="rId2"/>
    <p:sldId id="264" r:id="rId3"/>
    <p:sldId id="261" r:id="rId4"/>
    <p:sldId id="263" r:id="rId5"/>
    <p:sldId id="257" r:id="rId6"/>
    <p:sldId id="260" r:id="rId7"/>
    <p:sldId id="259"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77"/>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39360-A7A7-DA4E-B8DF-AAF67EA990C3}"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222D4-C94B-EC41-87D9-C46EE665F453}" type="slidenum">
              <a:rPr lang="en-GB" smtClean="0"/>
              <a:t>‹#›</a:t>
            </a:fld>
            <a:endParaRPr lang="en-GB"/>
          </a:p>
        </p:txBody>
      </p:sp>
    </p:spTree>
    <p:extLst>
      <p:ext uri="{BB962C8B-B14F-4D97-AF65-F5344CB8AC3E}">
        <p14:creationId xmlns:p14="http://schemas.microsoft.com/office/powerpoint/2010/main" val="396147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4222D4-C94B-EC41-87D9-C46EE665F453}" type="slidenum">
              <a:rPr lang="en-GB" smtClean="0"/>
              <a:t>5</a:t>
            </a:fld>
            <a:endParaRPr lang="en-GB"/>
          </a:p>
        </p:txBody>
      </p:sp>
    </p:spTree>
    <p:extLst>
      <p:ext uri="{BB962C8B-B14F-4D97-AF65-F5344CB8AC3E}">
        <p14:creationId xmlns:p14="http://schemas.microsoft.com/office/powerpoint/2010/main" val="58516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36FF-9ECC-44FD-5D53-27A88F7EED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7CC82DD-3243-893D-1053-EF5E54BEE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F1E3AEA-3242-2A8B-318A-41F9448038E5}"/>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5" name="Footer Placeholder 4">
            <a:extLst>
              <a:ext uri="{FF2B5EF4-FFF2-40B4-BE49-F238E27FC236}">
                <a16:creationId xmlns:a16="http://schemas.microsoft.com/office/drawing/2014/main" id="{F53F5101-F20B-31EA-0046-76B8101B5B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E812C-7711-82D5-5AC3-83A8390E6254}"/>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314294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AA72-55E8-3434-262A-B71897DBCFA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CD9AB26-1493-B433-39A2-CE1A884B33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06CCC0-F4B9-5895-802E-964674854B19}"/>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5" name="Footer Placeholder 4">
            <a:extLst>
              <a:ext uri="{FF2B5EF4-FFF2-40B4-BE49-F238E27FC236}">
                <a16:creationId xmlns:a16="http://schemas.microsoft.com/office/drawing/2014/main" id="{455805EC-5A41-D07D-88E6-2FD97B4435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53E3EB-1309-A545-9B16-B853D2F96F96}"/>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119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C5E7D-6A6F-0211-2A81-A132D4D4D7D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DEEC0B-E8E9-117D-62DB-1D27F3D3FC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5F17D3A-8CE3-8543-46A5-D000EC2909D1}"/>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5" name="Footer Placeholder 4">
            <a:extLst>
              <a:ext uri="{FF2B5EF4-FFF2-40B4-BE49-F238E27FC236}">
                <a16:creationId xmlns:a16="http://schemas.microsoft.com/office/drawing/2014/main" id="{075AADB3-D4D9-B0FF-0906-56A7BFC208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F9C87C-D2C6-E5A0-AA7C-B1571187785A}"/>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52201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9E55-4E0B-9E6C-FAA4-8822CC1DF6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069F07-7CAD-D464-4C93-EA91062C3F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16F08E8-DCA5-E59D-2CDD-F60B22CD212F}"/>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5" name="Footer Placeholder 4">
            <a:extLst>
              <a:ext uri="{FF2B5EF4-FFF2-40B4-BE49-F238E27FC236}">
                <a16:creationId xmlns:a16="http://schemas.microsoft.com/office/drawing/2014/main" id="{F83E2B15-5D63-96EE-16B5-22AF80A3B8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EE9771-204F-3E76-1DDF-ED1624B9CF56}"/>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98917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FC63-F8AD-B41B-3DA1-7EBCF5F922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0D7B2AF-6E50-6131-E39E-BAC9D53ED1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09C89B-1429-25F4-8D31-118CE81542FA}"/>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5" name="Footer Placeholder 4">
            <a:extLst>
              <a:ext uri="{FF2B5EF4-FFF2-40B4-BE49-F238E27FC236}">
                <a16:creationId xmlns:a16="http://schemas.microsoft.com/office/drawing/2014/main" id="{63E99A90-66F1-32EE-C7A8-C494AA47E3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5612C-DC91-FFEF-0CC6-1B5DCF08B0D2}"/>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134507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7E0F-466B-EC0C-D227-BF62503D61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B47368-EC46-4547-C779-F1E34378FFE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FCD66B5-56F9-2AB9-009C-26D5B34465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221D67D-31A4-9160-3D7E-5CD28B1BE7EB}"/>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6" name="Footer Placeholder 5">
            <a:extLst>
              <a:ext uri="{FF2B5EF4-FFF2-40B4-BE49-F238E27FC236}">
                <a16:creationId xmlns:a16="http://schemas.microsoft.com/office/drawing/2014/main" id="{FFC78134-E933-A656-7BA1-6B02DB2618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1FE619-415A-E8B7-57D1-09EE3C0875B2}"/>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31589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ED3F-28A5-1341-7E2C-EF82DC706F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5970C72-F28A-1878-098E-3F275068C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2CC5A1B-5A5F-A689-5D08-5637470179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08DF3EC-AA8C-E3AE-32ED-D620B9ECEA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BC38D4-9040-F509-8A08-B20C7FF26B9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EC6D0B8-FE97-5273-CE8A-540BDEF22A9D}"/>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8" name="Footer Placeholder 7">
            <a:extLst>
              <a:ext uri="{FF2B5EF4-FFF2-40B4-BE49-F238E27FC236}">
                <a16:creationId xmlns:a16="http://schemas.microsoft.com/office/drawing/2014/main" id="{D6BFC7C8-B875-109D-79CD-31D62F8334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CDC63A-CEE9-2E12-3C46-A13EEE68F322}"/>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213435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DD98-24A4-3E03-3D7A-DC2588B39B2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C9C3F3F-654E-CDE0-D67D-1849A93FB0D6}"/>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4" name="Footer Placeholder 3">
            <a:extLst>
              <a:ext uri="{FF2B5EF4-FFF2-40B4-BE49-F238E27FC236}">
                <a16:creationId xmlns:a16="http://schemas.microsoft.com/office/drawing/2014/main" id="{7012CAF1-42AE-059A-54DC-F0A1B4B985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5C8189-0B3D-8DF4-7DCD-3B05CD40FD25}"/>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222258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9404B-2AB8-3632-C548-3DD493B219A6}"/>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3" name="Footer Placeholder 2">
            <a:extLst>
              <a:ext uri="{FF2B5EF4-FFF2-40B4-BE49-F238E27FC236}">
                <a16:creationId xmlns:a16="http://schemas.microsoft.com/office/drawing/2014/main" id="{4DDDBE31-EA8E-6766-473E-AD5EC8D9E7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ACDAE9-1BE7-6CF5-B26D-01F32A23E208}"/>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371009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4492-213A-A17D-FC6F-0EE435E6D6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046CF45-B91C-9D6B-60A9-01E3B42374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DB8839F-A1E2-3038-C0DE-AD5FDA488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B1287A-97BE-8A96-FE4A-F27842514AFB}"/>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6" name="Footer Placeholder 5">
            <a:extLst>
              <a:ext uri="{FF2B5EF4-FFF2-40B4-BE49-F238E27FC236}">
                <a16:creationId xmlns:a16="http://schemas.microsoft.com/office/drawing/2014/main" id="{EBE5EE4F-DEE2-38F1-D1AB-09B3B2BB0A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9F0510-9BE9-567D-4B6C-1E0AC56A78FE}"/>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67487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22BC-CF83-BFB3-765F-7D7385BF20D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1AE1BE-F91B-23E9-5B2C-61EF1E65F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C0E0E6-AC32-5214-0568-650261F2B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A38F47-F0D8-C133-057B-438B69939613}"/>
              </a:ext>
            </a:extLst>
          </p:cNvPr>
          <p:cNvSpPr>
            <a:spLocks noGrp="1"/>
          </p:cNvSpPr>
          <p:nvPr>
            <p:ph type="dt" sz="half" idx="10"/>
          </p:nvPr>
        </p:nvSpPr>
        <p:spPr/>
        <p:txBody>
          <a:bodyPr/>
          <a:lstStyle/>
          <a:p>
            <a:fld id="{4A45DA99-F1DB-B048-8D4D-F1FC80AB5C14}" type="datetimeFigureOut">
              <a:rPr lang="en-GB" smtClean="0"/>
              <a:t>31/08/2023</a:t>
            </a:fld>
            <a:endParaRPr lang="en-GB"/>
          </a:p>
        </p:txBody>
      </p:sp>
      <p:sp>
        <p:nvSpPr>
          <p:cNvPr id="6" name="Footer Placeholder 5">
            <a:extLst>
              <a:ext uri="{FF2B5EF4-FFF2-40B4-BE49-F238E27FC236}">
                <a16:creationId xmlns:a16="http://schemas.microsoft.com/office/drawing/2014/main" id="{A390AABA-02C5-BF48-E6B8-36EF5D78A2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F2D95F-E28B-1994-9251-AAF2FD556F5D}"/>
              </a:ext>
            </a:extLst>
          </p:cNvPr>
          <p:cNvSpPr>
            <a:spLocks noGrp="1"/>
          </p:cNvSpPr>
          <p:nvPr>
            <p:ph type="sldNum" sz="quarter" idx="12"/>
          </p:nvPr>
        </p:nvSpPr>
        <p:spPr/>
        <p:txBody>
          <a:bodyPr/>
          <a:lstStyle/>
          <a:p>
            <a:fld id="{BDD798CA-CA07-2D42-8C6B-0230CC61A1A5}" type="slidenum">
              <a:rPr lang="en-GB" smtClean="0"/>
              <a:t>‹#›</a:t>
            </a:fld>
            <a:endParaRPr lang="en-GB"/>
          </a:p>
        </p:txBody>
      </p:sp>
    </p:spTree>
    <p:extLst>
      <p:ext uri="{BB962C8B-B14F-4D97-AF65-F5344CB8AC3E}">
        <p14:creationId xmlns:p14="http://schemas.microsoft.com/office/powerpoint/2010/main" val="44325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E548C-452C-CC6A-9C5F-3418D7AC35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7BA2C66-CB28-F929-0598-7EEFACC89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A9EABB-787E-5A50-CF8E-65C8D8BA0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5DA99-F1DB-B048-8D4D-F1FC80AB5C14}" type="datetimeFigureOut">
              <a:rPr lang="en-GB" smtClean="0"/>
              <a:t>31/08/2023</a:t>
            </a:fld>
            <a:endParaRPr lang="en-GB"/>
          </a:p>
        </p:txBody>
      </p:sp>
      <p:sp>
        <p:nvSpPr>
          <p:cNvPr id="5" name="Footer Placeholder 4">
            <a:extLst>
              <a:ext uri="{FF2B5EF4-FFF2-40B4-BE49-F238E27FC236}">
                <a16:creationId xmlns:a16="http://schemas.microsoft.com/office/drawing/2014/main" id="{1F8B5B30-D7FC-B376-E160-3E6DA711BD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8750CC-49E4-0049-8DEC-4A3AB80EE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798CA-CA07-2D42-8C6B-0230CC61A1A5}" type="slidenum">
              <a:rPr lang="en-GB" smtClean="0"/>
              <a:t>‹#›</a:t>
            </a:fld>
            <a:endParaRPr lang="en-GB"/>
          </a:p>
        </p:txBody>
      </p:sp>
    </p:spTree>
    <p:extLst>
      <p:ext uri="{BB962C8B-B14F-4D97-AF65-F5344CB8AC3E}">
        <p14:creationId xmlns:p14="http://schemas.microsoft.com/office/powerpoint/2010/main" val="400538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CC42E3-53F1-7045-8FF3-DC8F4C632703}"/>
              </a:ext>
            </a:extLst>
          </p:cNvPr>
          <p:cNvSpPr>
            <a:spLocks noGrp="1"/>
          </p:cNvSpPr>
          <p:nvPr>
            <p:ph type="ctrTitle"/>
          </p:nvPr>
        </p:nvSpPr>
        <p:spPr/>
        <p:txBody>
          <a:bodyPr/>
          <a:lstStyle/>
          <a:p>
            <a:r>
              <a:rPr lang="en-US" dirty="0">
                <a:solidFill>
                  <a:srgbClr val="7030A0"/>
                </a:solidFill>
              </a:rPr>
              <a:t>Working with students as partners</a:t>
            </a:r>
          </a:p>
        </p:txBody>
      </p:sp>
      <p:sp>
        <p:nvSpPr>
          <p:cNvPr id="5" name="Subtitle 4">
            <a:extLst>
              <a:ext uri="{FF2B5EF4-FFF2-40B4-BE49-F238E27FC236}">
                <a16:creationId xmlns:a16="http://schemas.microsoft.com/office/drawing/2014/main" id="{F4BA6851-3E4D-414A-BD54-ED4F50D5039C}"/>
              </a:ext>
            </a:extLst>
          </p:cNvPr>
          <p:cNvSpPr>
            <a:spLocks noGrp="1"/>
          </p:cNvSpPr>
          <p:nvPr>
            <p:ph type="subTitle" idx="1"/>
          </p:nvPr>
        </p:nvSpPr>
        <p:spPr/>
        <p:txBody>
          <a:bodyPr/>
          <a:lstStyle/>
          <a:p>
            <a:r>
              <a:rPr lang="en-US" dirty="0"/>
              <a:t>Louise Walker</a:t>
            </a:r>
          </a:p>
          <a:p>
            <a:r>
              <a:rPr lang="en-US" dirty="0"/>
              <a:t>Department of Mathematics</a:t>
            </a:r>
          </a:p>
        </p:txBody>
      </p:sp>
    </p:spTree>
    <p:extLst>
      <p:ext uri="{BB962C8B-B14F-4D97-AF65-F5344CB8AC3E}">
        <p14:creationId xmlns:p14="http://schemas.microsoft.com/office/powerpoint/2010/main" val="343679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1A73-7D0E-3148-B322-2CB652D3A188}"/>
              </a:ext>
            </a:extLst>
          </p:cNvPr>
          <p:cNvSpPr>
            <a:spLocks noGrp="1"/>
          </p:cNvSpPr>
          <p:nvPr>
            <p:ph type="title"/>
          </p:nvPr>
        </p:nvSpPr>
        <p:spPr/>
        <p:txBody>
          <a:bodyPr/>
          <a:lstStyle/>
          <a:p>
            <a:r>
              <a:rPr lang="en-US" dirty="0">
                <a:solidFill>
                  <a:srgbClr val="7030A0"/>
                </a:solidFill>
              </a:rPr>
              <a:t>Students as Partners (</a:t>
            </a:r>
            <a:r>
              <a:rPr lang="en-US" dirty="0" err="1">
                <a:solidFill>
                  <a:srgbClr val="7030A0"/>
                </a:solidFill>
              </a:rPr>
              <a:t>SaP</a:t>
            </a:r>
            <a:r>
              <a:rPr lang="en-US" dirty="0">
                <a:solidFill>
                  <a:srgbClr val="7030A0"/>
                </a:solidFill>
              </a:rPr>
              <a:t>)</a:t>
            </a:r>
          </a:p>
        </p:txBody>
      </p:sp>
      <p:sp>
        <p:nvSpPr>
          <p:cNvPr id="3" name="Content Placeholder 2">
            <a:extLst>
              <a:ext uri="{FF2B5EF4-FFF2-40B4-BE49-F238E27FC236}">
                <a16:creationId xmlns:a16="http://schemas.microsoft.com/office/drawing/2014/main" id="{4B791E18-A518-8642-BD41-D590ACA29140}"/>
              </a:ext>
            </a:extLst>
          </p:cNvPr>
          <p:cNvSpPr>
            <a:spLocks noGrp="1"/>
          </p:cNvSpPr>
          <p:nvPr>
            <p:ph idx="1"/>
          </p:nvPr>
        </p:nvSpPr>
        <p:spPr/>
        <p:txBody>
          <a:bodyPr>
            <a:normAutofit lnSpcReduction="10000"/>
          </a:bodyPr>
          <a:lstStyle/>
          <a:p>
            <a:pPr marL="0" indent="0">
              <a:buNone/>
            </a:pPr>
            <a:r>
              <a:rPr lang="en-US" dirty="0"/>
              <a:t>A pedagogical approach that involves students and academic/support staff working collaboratively to improve teaching, learning and the student experience.</a:t>
            </a:r>
          </a:p>
          <a:p>
            <a:pPr marL="0" indent="0">
              <a:buNone/>
            </a:pPr>
            <a:endParaRPr lang="en-US" dirty="0"/>
          </a:p>
          <a:p>
            <a:pPr marL="0" indent="0">
              <a:buNone/>
            </a:pPr>
            <a:r>
              <a:rPr lang="en-US" dirty="0"/>
              <a:t>Rather than a ‘you said, we did’ approach, there is an ongoing dialogue between students and staff.</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SaP</a:t>
            </a:r>
            <a:r>
              <a:rPr lang="en-US" dirty="0"/>
              <a:t> should be based on ‘respect, reciprocity and shared responsibility in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(Engagement through partnership: students as partners in learning and teaching in higher education, Healey M., Flint A. and Harrington K., Higher Education Academy)</a:t>
            </a:r>
          </a:p>
          <a:p>
            <a:pPr marL="0" indent="0">
              <a:buNone/>
            </a:pPr>
            <a:endParaRPr lang="en-US" dirty="0"/>
          </a:p>
        </p:txBody>
      </p:sp>
    </p:spTree>
    <p:extLst>
      <p:ext uri="{BB962C8B-B14F-4D97-AF65-F5344CB8AC3E}">
        <p14:creationId xmlns:p14="http://schemas.microsoft.com/office/powerpoint/2010/main" val="415557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age24image1239530304">
            <a:extLst>
              <a:ext uri="{FF2B5EF4-FFF2-40B4-BE49-F238E27FC236}">
                <a16:creationId xmlns:a16="http://schemas.microsoft.com/office/drawing/2014/main" id="{C5E3A7F2-34D9-9849-B8A6-92C1E3AA4A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1"/>
          <a:stretch/>
        </p:blipFill>
        <p:spPr bwMode="auto">
          <a:xfrm>
            <a:off x="3025832" y="333946"/>
            <a:ext cx="5949726" cy="593174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6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9415E-1ED6-684A-8217-AC8FA961CF50}"/>
              </a:ext>
            </a:extLst>
          </p:cNvPr>
          <p:cNvSpPr>
            <a:spLocks noGrp="1"/>
          </p:cNvSpPr>
          <p:nvPr>
            <p:ph type="title"/>
          </p:nvPr>
        </p:nvSpPr>
        <p:spPr>
          <a:xfrm>
            <a:off x="838200" y="232778"/>
            <a:ext cx="10515600" cy="1325563"/>
          </a:xfrm>
        </p:spPr>
        <p:txBody>
          <a:bodyPr/>
          <a:lstStyle/>
          <a:p>
            <a:r>
              <a:rPr lang="en-US" dirty="0" err="1">
                <a:solidFill>
                  <a:srgbClr val="7030A0"/>
                </a:solidFill>
              </a:rPr>
              <a:t>SaP</a:t>
            </a:r>
            <a:r>
              <a:rPr lang="en-US" dirty="0">
                <a:solidFill>
                  <a:srgbClr val="7030A0"/>
                </a:solidFill>
              </a:rPr>
              <a:t> </a:t>
            </a:r>
          </a:p>
        </p:txBody>
      </p:sp>
      <p:sp>
        <p:nvSpPr>
          <p:cNvPr id="3" name="Content Placeholder 2">
            <a:extLst>
              <a:ext uri="{FF2B5EF4-FFF2-40B4-BE49-F238E27FC236}">
                <a16:creationId xmlns:a16="http://schemas.microsoft.com/office/drawing/2014/main" id="{D498BF2E-6609-2746-8E91-02DEEDED145E}"/>
              </a:ext>
            </a:extLst>
          </p:cNvPr>
          <p:cNvSpPr>
            <a:spLocks noGrp="1"/>
          </p:cNvSpPr>
          <p:nvPr>
            <p:ph idx="1"/>
          </p:nvPr>
        </p:nvSpPr>
        <p:spPr>
          <a:xfrm>
            <a:off x="838200" y="1690687"/>
            <a:ext cx="10515600" cy="5022933"/>
          </a:xfrm>
        </p:spPr>
        <p:txBody>
          <a:bodyPr>
            <a:normAutofit lnSpcReduction="10000"/>
          </a:bodyPr>
          <a:lstStyle/>
          <a:p>
            <a:pPr marL="0" indent="0">
              <a:buNone/>
            </a:pPr>
            <a:r>
              <a:rPr lang="en-US" b="1" dirty="0"/>
              <a:t>PASS</a:t>
            </a:r>
            <a:r>
              <a:rPr lang="en-US" dirty="0"/>
              <a:t> (Peer Assisted Study Sessions)</a:t>
            </a:r>
          </a:p>
          <a:p>
            <a:pPr marL="0" indent="0">
              <a:buNone/>
            </a:pPr>
            <a:endParaRPr lang="en-US" b="1" dirty="0"/>
          </a:p>
          <a:p>
            <a:pPr marL="0" indent="0">
              <a:buNone/>
            </a:pPr>
            <a:r>
              <a:rPr lang="en-US" b="1" dirty="0"/>
              <a:t>Smarter Curriculum project </a:t>
            </a:r>
            <a:r>
              <a:rPr lang="en-US" dirty="0"/>
              <a:t>(with Zainab Mahmood, Caroline Bowsher)</a:t>
            </a:r>
          </a:p>
          <a:p>
            <a:pPr marL="0" indent="0">
              <a:buNone/>
            </a:pPr>
            <a:endParaRPr lang="en-US" dirty="0"/>
          </a:p>
          <a:p>
            <a:pPr marL="0" indent="0">
              <a:buNone/>
            </a:pPr>
            <a:r>
              <a:rPr lang="en-US" dirty="0"/>
              <a:t>Working with students to develop </a:t>
            </a:r>
          </a:p>
          <a:p>
            <a:r>
              <a:rPr lang="en-US" dirty="0"/>
              <a:t>blended learning guidance (with student reps)</a:t>
            </a:r>
          </a:p>
          <a:p>
            <a:r>
              <a:rPr lang="en-US" dirty="0"/>
              <a:t>student workload model for coursework (with Kai Prince)</a:t>
            </a:r>
          </a:p>
          <a:p>
            <a:r>
              <a:rPr lang="en-US" dirty="0"/>
              <a:t>assessment and feedback literacy guidance (with Sophie Marshall)</a:t>
            </a:r>
          </a:p>
          <a:p>
            <a:pPr marL="0" indent="0">
              <a:buNone/>
            </a:pPr>
            <a:endParaRPr lang="en-US" dirty="0"/>
          </a:p>
          <a:p>
            <a:pPr marL="0" indent="0">
              <a:buNone/>
            </a:pPr>
            <a:r>
              <a:rPr lang="en-US" dirty="0"/>
              <a:t>Co-creation of </a:t>
            </a:r>
            <a:r>
              <a:rPr lang="en-US" b="1" dirty="0"/>
              <a:t>How to Study </a:t>
            </a:r>
            <a:r>
              <a:rPr lang="en-US" b="1" dirty="0" err="1"/>
              <a:t>Maths</a:t>
            </a:r>
            <a:r>
              <a:rPr lang="en-US" dirty="0"/>
              <a:t> sessions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2338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763F5-C649-34B1-07FE-1A6CDD52D096}"/>
              </a:ext>
            </a:extLst>
          </p:cNvPr>
          <p:cNvSpPr>
            <a:spLocks noGrp="1"/>
          </p:cNvSpPr>
          <p:nvPr>
            <p:ph type="title"/>
          </p:nvPr>
        </p:nvSpPr>
        <p:spPr/>
        <p:txBody>
          <a:bodyPr/>
          <a:lstStyle/>
          <a:p>
            <a:r>
              <a:rPr lang="en-GB" dirty="0">
                <a:solidFill>
                  <a:srgbClr val="7030A0"/>
                </a:solidFill>
              </a:rPr>
              <a:t>Student Partner: Sophie Marshall </a:t>
            </a:r>
          </a:p>
        </p:txBody>
      </p:sp>
      <p:sp>
        <p:nvSpPr>
          <p:cNvPr id="3" name="Content Placeholder 2">
            <a:extLst>
              <a:ext uri="{FF2B5EF4-FFF2-40B4-BE49-F238E27FC236}">
                <a16:creationId xmlns:a16="http://schemas.microsoft.com/office/drawing/2014/main" id="{6D18CEC2-23B5-54B9-534E-A245D8FCCE90}"/>
              </a:ext>
            </a:extLst>
          </p:cNvPr>
          <p:cNvSpPr>
            <a:spLocks noGrp="1"/>
          </p:cNvSpPr>
          <p:nvPr>
            <p:ph idx="1"/>
          </p:nvPr>
        </p:nvSpPr>
        <p:spPr/>
        <p:txBody>
          <a:bodyPr>
            <a:normAutofit/>
          </a:bodyPr>
          <a:lstStyle/>
          <a:p>
            <a:pPr marL="0" indent="0">
              <a:buNone/>
            </a:pPr>
            <a:r>
              <a:rPr lang="en-GB" dirty="0"/>
              <a:t>Student Experience Internship (6 weeks in summer 2023) focusing on </a:t>
            </a:r>
            <a:r>
              <a:rPr lang="en-GB" b="1" dirty="0"/>
              <a:t>assessment literacy and feedback </a:t>
            </a:r>
            <a:r>
              <a:rPr lang="en-GB" dirty="0"/>
              <a:t>within our undergraduate mathematics programmes.</a:t>
            </a:r>
          </a:p>
          <a:p>
            <a:r>
              <a:rPr lang="en-GB" dirty="0"/>
              <a:t>Created and distributed a survey investigating student views about feedback, as well as assessment and study methods. </a:t>
            </a:r>
          </a:p>
          <a:p>
            <a:r>
              <a:rPr lang="en-GB" dirty="0"/>
              <a:t>Partnered with teaching staff to advise on </a:t>
            </a:r>
            <a:r>
              <a:rPr lang="en-GB" i="1" dirty="0"/>
              <a:t>How To Study Maths</a:t>
            </a:r>
            <a:r>
              <a:rPr lang="en-GB" dirty="0"/>
              <a:t> sessions which will be delivered to incoming first years.</a:t>
            </a:r>
          </a:p>
          <a:p>
            <a:r>
              <a:rPr lang="en-GB" dirty="0"/>
              <a:t>Created student-written and survey informed guidance about where feedback can be found, how to use feedback, and how to incorporate </a:t>
            </a:r>
            <a:r>
              <a:rPr lang="en-GB" b="1" dirty="0"/>
              <a:t>active feedback </a:t>
            </a:r>
            <a:r>
              <a:rPr lang="en-GB" dirty="0"/>
              <a:t>into learning.</a:t>
            </a:r>
          </a:p>
          <a:p>
            <a:pPr marL="0" indent="0">
              <a:buNone/>
            </a:pPr>
            <a:endParaRPr lang="en-GB" dirty="0"/>
          </a:p>
          <a:p>
            <a:endParaRPr lang="en-GB" b="1" dirty="0"/>
          </a:p>
          <a:p>
            <a:pPr marL="0" indent="0">
              <a:buNone/>
            </a:pPr>
            <a:endParaRPr lang="en-GB" b="1" dirty="0"/>
          </a:p>
          <a:p>
            <a:endParaRPr lang="en-GB" dirty="0"/>
          </a:p>
        </p:txBody>
      </p:sp>
    </p:spTree>
    <p:extLst>
      <p:ext uri="{BB962C8B-B14F-4D97-AF65-F5344CB8AC3E}">
        <p14:creationId xmlns:p14="http://schemas.microsoft.com/office/powerpoint/2010/main" val="311544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603ADE-CBBF-C2EF-11E0-3D407671929F}"/>
              </a:ext>
            </a:extLst>
          </p:cNvPr>
          <p:cNvPicPr>
            <a:picLocks noChangeAspect="1"/>
          </p:cNvPicPr>
          <p:nvPr/>
        </p:nvPicPr>
        <p:blipFill rotWithShape="1">
          <a:blip r:embed="rId2"/>
          <a:srcRect l="31679" t="16765" r="17953" b="-588"/>
          <a:stretch/>
        </p:blipFill>
        <p:spPr>
          <a:xfrm>
            <a:off x="539918" y="278587"/>
            <a:ext cx="5700712" cy="5929572"/>
          </a:xfrm>
          <a:prstGeom prst="rect">
            <a:avLst/>
          </a:prstGeom>
        </p:spPr>
      </p:pic>
      <p:sp>
        <p:nvSpPr>
          <p:cNvPr id="6" name="Title 1">
            <a:extLst>
              <a:ext uri="{FF2B5EF4-FFF2-40B4-BE49-F238E27FC236}">
                <a16:creationId xmlns:a16="http://schemas.microsoft.com/office/drawing/2014/main" id="{E2E4DCC3-5C29-5827-0838-E6EB97F78876}"/>
              </a:ext>
            </a:extLst>
          </p:cNvPr>
          <p:cNvSpPr>
            <a:spLocks noGrp="1"/>
          </p:cNvSpPr>
          <p:nvPr>
            <p:ph type="title"/>
          </p:nvPr>
        </p:nvSpPr>
        <p:spPr>
          <a:xfrm>
            <a:off x="7779674" y="431387"/>
            <a:ext cx="4827182" cy="1591265"/>
          </a:xfrm>
        </p:spPr>
        <p:txBody>
          <a:bodyPr/>
          <a:lstStyle/>
          <a:p>
            <a:r>
              <a:rPr lang="en-GB" dirty="0">
                <a:solidFill>
                  <a:srgbClr val="7030A0"/>
                </a:solidFill>
              </a:rPr>
              <a:t>Survey Questions</a:t>
            </a:r>
          </a:p>
        </p:txBody>
      </p:sp>
      <p:pic>
        <p:nvPicPr>
          <p:cNvPr id="8" name="Picture 7">
            <a:extLst>
              <a:ext uri="{FF2B5EF4-FFF2-40B4-BE49-F238E27FC236}">
                <a16:creationId xmlns:a16="http://schemas.microsoft.com/office/drawing/2014/main" id="{CA088C67-81DB-B398-BD35-0432A722CD92}"/>
              </a:ext>
            </a:extLst>
          </p:cNvPr>
          <p:cNvPicPr>
            <a:picLocks noChangeAspect="1"/>
          </p:cNvPicPr>
          <p:nvPr/>
        </p:nvPicPr>
        <p:blipFill rotWithShape="1">
          <a:blip r:embed="rId3"/>
          <a:srcRect l="30576" t="40588" r="28064" b="24412"/>
          <a:stretch/>
        </p:blipFill>
        <p:spPr>
          <a:xfrm>
            <a:off x="6546404" y="2900831"/>
            <a:ext cx="5105678" cy="2700339"/>
          </a:xfrm>
          <a:prstGeom prst="rect">
            <a:avLst/>
          </a:prstGeom>
        </p:spPr>
      </p:pic>
      <p:sp>
        <p:nvSpPr>
          <p:cNvPr id="9" name="Content Placeholder 2">
            <a:extLst>
              <a:ext uri="{FF2B5EF4-FFF2-40B4-BE49-F238E27FC236}">
                <a16:creationId xmlns:a16="http://schemas.microsoft.com/office/drawing/2014/main" id="{199F0F1A-40DF-1B9B-4D19-B3EACF9483D8}"/>
              </a:ext>
            </a:extLst>
          </p:cNvPr>
          <p:cNvSpPr>
            <a:spLocks noGrp="1"/>
          </p:cNvSpPr>
          <p:nvPr>
            <p:ph idx="1"/>
          </p:nvPr>
        </p:nvSpPr>
        <p:spPr>
          <a:xfrm>
            <a:off x="8212811" y="1960887"/>
            <a:ext cx="2976563" cy="646113"/>
          </a:xfrm>
        </p:spPr>
        <p:txBody>
          <a:bodyPr>
            <a:normAutofit/>
          </a:bodyPr>
          <a:lstStyle/>
          <a:p>
            <a:pPr marL="0" indent="0">
              <a:buNone/>
            </a:pPr>
            <a:r>
              <a:rPr lang="en-GB" dirty="0"/>
              <a:t>Some examples…</a:t>
            </a:r>
          </a:p>
        </p:txBody>
      </p:sp>
    </p:spTree>
    <p:extLst>
      <p:ext uri="{BB962C8B-B14F-4D97-AF65-F5344CB8AC3E}">
        <p14:creationId xmlns:p14="http://schemas.microsoft.com/office/powerpoint/2010/main" val="2057485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BE92-EBE4-0121-6EB9-69CB09CDE14A}"/>
              </a:ext>
            </a:extLst>
          </p:cNvPr>
          <p:cNvSpPr>
            <a:spLocks noGrp="1"/>
          </p:cNvSpPr>
          <p:nvPr>
            <p:ph type="title"/>
          </p:nvPr>
        </p:nvSpPr>
        <p:spPr>
          <a:xfrm>
            <a:off x="103334" y="-95616"/>
            <a:ext cx="4638787" cy="1325563"/>
          </a:xfrm>
        </p:spPr>
        <p:txBody>
          <a:bodyPr/>
          <a:lstStyle/>
          <a:p>
            <a:r>
              <a:rPr lang="en-GB" dirty="0">
                <a:solidFill>
                  <a:srgbClr val="7030A0"/>
                </a:solidFill>
              </a:rPr>
              <a:t>Survey Responses</a:t>
            </a:r>
          </a:p>
        </p:txBody>
      </p:sp>
      <p:pic>
        <p:nvPicPr>
          <p:cNvPr id="4" name="Picture 3">
            <a:extLst>
              <a:ext uri="{FF2B5EF4-FFF2-40B4-BE49-F238E27FC236}">
                <a16:creationId xmlns:a16="http://schemas.microsoft.com/office/drawing/2014/main" id="{082AB974-B76C-2E3B-CA7E-E80B90947180}"/>
              </a:ext>
            </a:extLst>
          </p:cNvPr>
          <p:cNvPicPr>
            <a:picLocks noChangeAspect="1"/>
          </p:cNvPicPr>
          <p:nvPr/>
        </p:nvPicPr>
        <p:blipFill rotWithShape="1">
          <a:blip r:embed="rId2"/>
          <a:srcRect l="19311" t="43105" r="5449" b="31943"/>
          <a:stretch/>
        </p:blipFill>
        <p:spPr>
          <a:xfrm>
            <a:off x="0" y="959581"/>
            <a:ext cx="11913855" cy="2469420"/>
          </a:xfrm>
          <a:prstGeom prst="rect">
            <a:avLst/>
          </a:prstGeom>
        </p:spPr>
      </p:pic>
      <p:pic>
        <p:nvPicPr>
          <p:cNvPr id="5" name="Picture 4">
            <a:extLst>
              <a:ext uri="{FF2B5EF4-FFF2-40B4-BE49-F238E27FC236}">
                <a16:creationId xmlns:a16="http://schemas.microsoft.com/office/drawing/2014/main" id="{6D15AD02-F907-FF31-8238-F3389FF23037}"/>
              </a:ext>
            </a:extLst>
          </p:cNvPr>
          <p:cNvPicPr>
            <a:picLocks noChangeAspect="1"/>
          </p:cNvPicPr>
          <p:nvPr/>
        </p:nvPicPr>
        <p:blipFill rotWithShape="1">
          <a:blip r:embed="rId3"/>
          <a:srcRect l="20269" t="50000" r="24601" b="37196"/>
          <a:stretch/>
        </p:blipFill>
        <p:spPr>
          <a:xfrm>
            <a:off x="361060" y="3460898"/>
            <a:ext cx="9259152" cy="1344071"/>
          </a:xfrm>
          <a:prstGeom prst="rect">
            <a:avLst/>
          </a:prstGeom>
          <a:noFill/>
        </p:spPr>
      </p:pic>
      <p:pic>
        <p:nvPicPr>
          <p:cNvPr id="6" name="Picture 5">
            <a:extLst>
              <a:ext uri="{FF2B5EF4-FFF2-40B4-BE49-F238E27FC236}">
                <a16:creationId xmlns:a16="http://schemas.microsoft.com/office/drawing/2014/main" id="{04AF360B-7FFB-24DD-E836-A6D9ACA031B6}"/>
              </a:ext>
            </a:extLst>
          </p:cNvPr>
          <p:cNvPicPr>
            <a:picLocks noChangeAspect="1"/>
          </p:cNvPicPr>
          <p:nvPr/>
        </p:nvPicPr>
        <p:blipFill rotWithShape="1">
          <a:blip r:embed="rId4"/>
          <a:srcRect l="19995" t="61272" r="23096" b="20999"/>
          <a:stretch/>
        </p:blipFill>
        <p:spPr>
          <a:xfrm>
            <a:off x="103334" y="4836867"/>
            <a:ext cx="9774605" cy="1903228"/>
          </a:xfrm>
          <a:prstGeom prst="rect">
            <a:avLst/>
          </a:prstGeom>
        </p:spPr>
      </p:pic>
      <p:sp>
        <p:nvSpPr>
          <p:cNvPr id="7" name="Content Placeholder 2">
            <a:extLst>
              <a:ext uri="{FF2B5EF4-FFF2-40B4-BE49-F238E27FC236}">
                <a16:creationId xmlns:a16="http://schemas.microsoft.com/office/drawing/2014/main" id="{F263D7AF-3057-A17A-DBDF-21945F8B084D}"/>
              </a:ext>
            </a:extLst>
          </p:cNvPr>
          <p:cNvSpPr>
            <a:spLocks noGrp="1"/>
          </p:cNvSpPr>
          <p:nvPr>
            <p:ph idx="1"/>
          </p:nvPr>
        </p:nvSpPr>
        <p:spPr>
          <a:xfrm>
            <a:off x="4469152" y="281569"/>
            <a:ext cx="6935551" cy="646113"/>
          </a:xfrm>
        </p:spPr>
        <p:txBody>
          <a:bodyPr>
            <a:normAutofit fontScale="85000" lnSpcReduction="20000"/>
          </a:bodyPr>
          <a:lstStyle/>
          <a:p>
            <a:pPr marL="0" indent="0">
              <a:buNone/>
            </a:pPr>
            <a:r>
              <a:rPr lang="en-GB" dirty="0"/>
              <a:t>(Explain why you have rated some types of feedback particularly positively/negatively)</a:t>
            </a:r>
          </a:p>
        </p:txBody>
      </p:sp>
    </p:spTree>
    <p:extLst>
      <p:ext uri="{BB962C8B-B14F-4D97-AF65-F5344CB8AC3E}">
        <p14:creationId xmlns:p14="http://schemas.microsoft.com/office/powerpoint/2010/main" val="100160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707280-E1D1-204D-92C7-F341F016FC1B}"/>
              </a:ext>
            </a:extLst>
          </p:cNvPr>
          <p:cNvSpPr>
            <a:spLocks noGrp="1"/>
          </p:cNvSpPr>
          <p:nvPr>
            <p:ph type="title"/>
          </p:nvPr>
        </p:nvSpPr>
        <p:spPr>
          <a:xfrm>
            <a:off x="836679" y="723898"/>
            <a:ext cx="6002110" cy="1495425"/>
          </a:xfrm>
        </p:spPr>
        <p:txBody>
          <a:bodyPr>
            <a:normAutofit/>
          </a:bodyPr>
          <a:lstStyle/>
          <a:p>
            <a:r>
              <a:rPr lang="en-US" sz="4000" dirty="0">
                <a:solidFill>
                  <a:srgbClr val="7030A0"/>
                </a:solidFill>
              </a:rPr>
              <a:t>Feedback guidance</a:t>
            </a:r>
          </a:p>
        </p:txBody>
      </p:sp>
      <p:sp>
        <p:nvSpPr>
          <p:cNvPr id="3" name="Content Placeholder 2">
            <a:extLst>
              <a:ext uri="{FF2B5EF4-FFF2-40B4-BE49-F238E27FC236}">
                <a16:creationId xmlns:a16="http://schemas.microsoft.com/office/drawing/2014/main" id="{1A9EDB8D-3F2A-B947-95F8-AE6BC5C0634A}"/>
              </a:ext>
            </a:extLst>
          </p:cNvPr>
          <p:cNvSpPr>
            <a:spLocks noGrp="1"/>
          </p:cNvSpPr>
          <p:nvPr>
            <p:ph idx="1"/>
          </p:nvPr>
        </p:nvSpPr>
        <p:spPr>
          <a:xfrm>
            <a:off x="836679" y="3025589"/>
            <a:ext cx="5794236" cy="2975462"/>
          </a:xfrm>
        </p:spPr>
        <p:txBody>
          <a:bodyPr>
            <a:normAutofit lnSpcReduction="10000"/>
          </a:bodyPr>
          <a:lstStyle/>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Calibri Light" panose="020F0302020204030204" pitchFamily="34" charset="0"/>
              </a:rPr>
              <a:t>Section 3: Problem-solving and active feedback through comparison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Calibri" panose="020F0502020204030204" pitchFamily="34" charset="0"/>
              </a:rPr>
              <a:t>The problems you will be set at university can be quite different from the sorts of problems you might be used to from school or college. They are designed to be challenging and develop your ability to solve problems, reason mathematically, and develop a deep understanding of the content you are taught. This section contains advice for tackling problem-solving at university, followed by a method of generating feedback on your own work through comparison, a process called Active Feedback (Jennifer Rose). Active feedback consists of three steps: </a:t>
            </a:r>
            <a:r>
              <a:rPr kumimoji="0" lang="en-US" altLang="en-US" sz="1400" b="1" i="0" u="none" strike="noStrike" cap="none" normalizeH="0" baseline="0" dirty="0">
                <a:ln>
                  <a:noFill/>
                </a:ln>
                <a:effectLst/>
                <a:latin typeface="Calibri" panose="020F0502020204030204" pitchFamily="34" charset="0"/>
              </a:rPr>
              <a:t>Do</a:t>
            </a:r>
            <a:r>
              <a:rPr kumimoji="0" lang="en-US" altLang="en-US" sz="1400" b="0" i="0" u="none" strike="noStrike" cap="none" normalizeH="0" baseline="0" dirty="0">
                <a:ln>
                  <a:noFill/>
                </a:ln>
                <a:effectLst/>
                <a:latin typeface="Calibri" panose="020F0502020204030204" pitchFamily="34" charset="0"/>
              </a:rPr>
              <a:t>, </a:t>
            </a:r>
            <a:r>
              <a:rPr kumimoji="0" lang="en-US" altLang="en-US" sz="1400" b="1" i="0" u="none" strike="noStrike" cap="none" normalizeH="0" baseline="0" dirty="0">
                <a:ln>
                  <a:noFill/>
                </a:ln>
                <a:effectLst/>
                <a:latin typeface="Calibri" panose="020F0502020204030204" pitchFamily="34" charset="0"/>
              </a:rPr>
              <a:t>Compare</a:t>
            </a:r>
            <a:r>
              <a:rPr kumimoji="0" lang="en-US" altLang="en-US" sz="1400" b="0" i="0" u="none" strike="noStrike" cap="none" normalizeH="0" baseline="0" dirty="0">
                <a:ln>
                  <a:noFill/>
                </a:ln>
                <a:effectLst/>
                <a:latin typeface="Calibri" panose="020F0502020204030204" pitchFamily="34" charset="0"/>
              </a:rPr>
              <a:t>, and </a:t>
            </a:r>
            <a:r>
              <a:rPr kumimoji="0" lang="en-US" altLang="en-US" sz="1400" b="1" i="0" u="none" strike="noStrike" cap="none" normalizeH="0" baseline="0" dirty="0">
                <a:ln>
                  <a:noFill/>
                </a:ln>
                <a:effectLst/>
                <a:latin typeface="Calibri" panose="020F0502020204030204" pitchFamily="34" charset="0"/>
              </a:rPr>
              <a:t>Make Explicit. </a:t>
            </a:r>
            <a:r>
              <a:rPr kumimoji="0" lang="en-US" altLang="en-US" sz="1400" b="0" i="0" u="none" strike="noStrike" cap="none" normalizeH="0" baseline="0" dirty="0">
                <a:ln>
                  <a:noFill/>
                </a:ln>
                <a:effectLst/>
                <a:latin typeface="Calibri" panose="020F0502020204030204" pitchFamily="34" charset="0"/>
              </a:rPr>
              <a:t>The idea is that you complete a piece of work, compare it to something (like a peer’s work or a model solution), and then make explicit your comparisons by answering some comparative questions.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Segoe UI" panose="020B0502040204020203" pitchFamily="34" charset="0"/>
              </a:rPr>
              <a:t>      </a:t>
            </a:r>
            <a:r>
              <a:rPr kumimoji="0" lang="en-US" altLang="en-US" sz="1400" b="0" i="0" u="none" strike="noStrike" cap="none" normalizeH="0" baseline="0" dirty="0">
                <a:ln>
                  <a:noFill/>
                </a:ln>
                <a:effectLst/>
                <a:latin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400" b="0" i="1" u="none" strike="noStrike" cap="none" normalizeH="0" baseline="0" dirty="0">
                <a:ln>
                  <a:noFill/>
                </a:ln>
                <a:effectLst/>
                <a:latin typeface="Calibri" panose="020F0502020204030204" pitchFamily="34" charset="0"/>
              </a:rPr>
              <a:t>Figure 1: Active Feedback for Students (Jennifer Rose) </a:t>
            </a:r>
            <a:endParaRPr kumimoji="0" lang="en-US" altLang="en-US" sz="1400" b="0" i="0" u="none" strike="noStrike" cap="none" normalizeH="0" baseline="0" dirty="0">
              <a:ln>
                <a:noFill/>
              </a:ln>
              <a:effectLst/>
              <a:latin typeface="Arial" panose="020B0604020202020204" pitchFamily="34" charset="0"/>
            </a:endParaRPr>
          </a:p>
        </p:txBody>
      </p:sp>
      <p:pic>
        <p:nvPicPr>
          <p:cNvPr id="1026" name="Picture 2" descr="Image preview">
            <a:extLst>
              <a:ext uri="{FF2B5EF4-FFF2-40B4-BE49-F238E27FC236}">
                <a16:creationId xmlns:a16="http://schemas.microsoft.com/office/drawing/2014/main" id="{59C4428E-06D6-8540-9E4F-C1F9DFD653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5" r="3" b="3"/>
          <a:stretch/>
        </p:blipFill>
        <p:spPr bwMode="auto">
          <a:xfrm>
            <a:off x="7164475" y="104476"/>
            <a:ext cx="4819650" cy="662047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5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3B3E-A280-4648-9A5F-BF7944AFBB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E81454-AAB8-B345-B1E4-3187E10BED79}"/>
              </a:ext>
            </a:extLst>
          </p:cNvPr>
          <p:cNvSpPr>
            <a:spLocks noGrp="1"/>
          </p:cNvSpPr>
          <p:nvPr>
            <p:ph idx="1"/>
          </p:nvPr>
        </p:nvSpPr>
        <p:spPr/>
        <p:txBody>
          <a:bodyPr>
            <a:normAutofit/>
          </a:bodyPr>
          <a:lstStyle/>
          <a:p>
            <a:pPr marL="0" indent="0" algn="ctr">
              <a:buNone/>
            </a:pPr>
            <a:r>
              <a:rPr lang="en-US" sz="3200" dirty="0">
                <a:solidFill>
                  <a:srgbClr val="7030A0"/>
                </a:solidFill>
              </a:rPr>
              <a:t>Thanks</a:t>
            </a:r>
          </a:p>
          <a:p>
            <a:pPr marL="0" indent="0" algn="ctr">
              <a:buNone/>
            </a:pPr>
            <a:endParaRPr lang="en-US" sz="3200" dirty="0">
              <a:solidFill>
                <a:srgbClr val="7030A0"/>
              </a:solidFill>
            </a:endParaRPr>
          </a:p>
          <a:p>
            <a:pPr marL="0" indent="0" algn="ctr">
              <a:buNone/>
            </a:pPr>
            <a:r>
              <a:rPr lang="en-US" sz="3200" dirty="0">
                <a:solidFill>
                  <a:srgbClr val="7030A0"/>
                </a:solidFill>
              </a:rPr>
              <a:t>Any questions?</a:t>
            </a:r>
          </a:p>
          <a:p>
            <a:pPr marL="0" indent="0" algn="ctr">
              <a:buNone/>
            </a:pPr>
            <a:endParaRPr lang="en-US" sz="3200" dirty="0">
              <a:solidFill>
                <a:srgbClr val="7030A0"/>
              </a:solidFill>
            </a:endParaRPr>
          </a:p>
          <a:p>
            <a:pPr marL="0" indent="0" algn="ctr">
              <a:buNone/>
            </a:pPr>
            <a:r>
              <a:rPr lang="en-US" sz="3200" dirty="0" err="1">
                <a:solidFill>
                  <a:srgbClr val="7030A0"/>
                </a:solidFill>
              </a:rPr>
              <a:t>louise.walker@manchester.ac.uk</a:t>
            </a:r>
            <a:endParaRPr lang="en-US" sz="3200" dirty="0">
              <a:solidFill>
                <a:srgbClr val="7030A0"/>
              </a:solidFill>
            </a:endParaRPr>
          </a:p>
        </p:txBody>
      </p:sp>
    </p:spTree>
    <p:extLst>
      <p:ext uri="{BB962C8B-B14F-4D97-AF65-F5344CB8AC3E}">
        <p14:creationId xmlns:p14="http://schemas.microsoft.com/office/powerpoint/2010/main" val="789438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28685</TotalTime>
  <Words>460</Words>
  <Application>Microsoft Macintosh PowerPoint</Application>
  <PresentationFormat>Widescreen</PresentationFormat>
  <Paragraphs>45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Segoe UI</vt:lpstr>
      <vt:lpstr>Office Theme</vt:lpstr>
      <vt:lpstr>Working with students as partners</vt:lpstr>
      <vt:lpstr>Students as Partners (SaP)</vt:lpstr>
      <vt:lpstr>PowerPoint Presentation</vt:lpstr>
      <vt:lpstr>SaP </vt:lpstr>
      <vt:lpstr>Student Partner: Sophie Marshall </vt:lpstr>
      <vt:lpstr>Survey Questions</vt:lpstr>
      <vt:lpstr>Survey Responses</vt:lpstr>
      <vt:lpstr>Feedback guidance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C. Marshall - Y13 STUDENT</dc:creator>
  <cp:lastModifiedBy>Louise Walker</cp:lastModifiedBy>
  <cp:revision>15</cp:revision>
  <dcterms:created xsi:type="dcterms:W3CDTF">2023-06-28T12:42:29Z</dcterms:created>
  <dcterms:modified xsi:type="dcterms:W3CDTF">2023-09-13T12:02:51Z</dcterms:modified>
</cp:coreProperties>
</file>