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22"/>
  </p:notesMasterIdLst>
  <p:sldIdLst>
    <p:sldId id="256" r:id="rId5"/>
    <p:sldId id="269" r:id="rId6"/>
    <p:sldId id="271" r:id="rId7"/>
    <p:sldId id="276" r:id="rId8"/>
    <p:sldId id="279" r:id="rId9"/>
    <p:sldId id="280" r:id="rId10"/>
    <p:sldId id="289" r:id="rId11"/>
    <p:sldId id="292" r:id="rId12"/>
    <p:sldId id="291" r:id="rId13"/>
    <p:sldId id="293" r:id="rId14"/>
    <p:sldId id="294" r:id="rId15"/>
    <p:sldId id="278" r:id="rId16"/>
    <p:sldId id="282" r:id="rId17"/>
    <p:sldId id="275" r:id="rId18"/>
    <p:sldId id="284" r:id="rId19"/>
    <p:sldId id="270"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5B82"/>
    <a:srgbClr val="439EB7"/>
    <a:srgbClr val="BA9225"/>
    <a:srgbClr val="6AB0A8"/>
    <a:srgbClr val="1D1A1D"/>
    <a:srgbClr val="6F606F"/>
    <a:srgbClr val="0063A2"/>
    <a:srgbClr val="009B4E"/>
    <a:srgbClr val="224F5C"/>
    <a:srgbClr val="3329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833B2-4B31-896D-9D9E-C13B611BB48F}" v="6" dt="2022-04-06T12:57:00.455"/>
    <p1510:client id="{2F042D49-5E34-70BA-0882-5A8E9B1D1F2F}" v="10" dt="2022-04-06T14:21:35.146"/>
    <p1510:client id="{8311D371-4BFB-4013-B084-BFEE0198FE64}" v="139" dt="2022-04-06T14:01:33.829"/>
    <p1510:client id="{8B72936D-2088-F5E1-607B-1E393728970A}" v="3" dt="2022-04-07T09:33:08.715"/>
    <p1510:client id="{D00153A7-7CD5-4D40-87A0-46054F95AF95}" v="22" dt="2022-04-07T09:55:53.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6" autoAdjust="0"/>
    <p:restoredTop sz="66232" autoAdjust="0"/>
  </p:normalViewPr>
  <p:slideViewPr>
    <p:cSldViewPr snapToGrid="0">
      <p:cViewPr varScale="1">
        <p:scale>
          <a:sx n="67" d="100"/>
          <a:sy n="67" d="100"/>
        </p:scale>
        <p:origin x="1315" y="67"/>
      </p:cViewPr>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FIONA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Good morning, our talk is a reflection on our experiences of </a:t>
            </a:r>
            <a:r>
              <a:rPr lang="en-GB" sz="1200" b="1" i="0" u="sng" dirty="0">
                <a:effectLst/>
                <a:ea typeface="Times New Roman" panose="02020603050405020304" pitchFamily="18" charset="0"/>
              </a:rPr>
              <a:t>Deep Learning Through the Constructive Alignment of group learning </a:t>
            </a:r>
            <a:r>
              <a:rPr lang="en-GB" b="1" u="sng" dirty="0">
                <a:ea typeface="Times New Roman" panose="02020603050405020304" pitchFamily="18" charset="0"/>
              </a:rPr>
              <a:t>in seminars and their impact on engagement in lectures</a:t>
            </a:r>
            <a:r>
              <a:rPr lang="en-GB" sz="1200" b="1" i="0" u="sng" dirty="0">
                <a:effectLst/>
                <a:ea typeface="Times New Roman" panose="02020603050405020304" pitchFamily="18" charset="0"/>
              </a:rPr>
              <a:t>.</a:t>
            </a:r>
            <a:endParaRPr lang="en-GB" dirty="0"/>
          </a:p>
          <a:p>
            <a:endParaRPr lang="en-GB" dirty="0"/>
          </a:p>
          <a:p>
            <a:r>
              <a:rPr lang="en-GB" dirty="0"/>
              <a:t>My name is Fiona</a:t>
            </a:r>
            <a:r>
              <a:rPr lang="en-GB" baseline="0" dirty="0"/>
              <a:t> and I’m Lecturer in Fashion Retail Technology, teaching across UG and PG and covering retail and marketing. My research interests include fashion sustainability and higher education pedagogy.</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baseline="0" dirty="0"/>
              <a:t>Janine intro – Lecturer in Garment technology, teaching on the undergraduate programmes covering garment technology and fashion buying. My research interests are education for </a:t>
            </a:r>
            <a:r>
              <a:rPr lang="en-GB" dirty="0"/>
              <a:t>sustainable development</a:t>
            </a:r>
            <a:r>
              <a:rPr lang="en-GB" baseline="0" dirty="0"/>
              <a:t> and widening participation for neurodivergent students.</a:t>
            </a:r>
            <a:endParaRPr lang="en-GB" baseline="0" dirty="0">
              <a:cs typeface="Calibri"/>
            </a:endParaRPr>
          </a:p>
        </p:txBody>
      </p:sp>
      <p:sp>
        <p:nvSpPr>
          <p:cNvPr id="4" name="Slide Number Placeholder 3"/>
          <p:cNvSpPr>
            <a:spLocks noGrp="1"/>
          </p:cNvSpPr>
          <p:nvPr>
            <p:ph type="sldNum" sz="quarter" idx="10"/>
          </p:nvPr>
        </p:nvSpPr>
        <p:spPr/>
        <p:txBody>
          <a:bodyPr/>
          <a:lstStyle/>
          <a:p>
            <a:fld id="{68B68C18-1BF1-F447-95ED-60EAAE35426E}" type="slidenum">
              <a:rPr lang="en-US" smtClean="0"/>
              <a:t>1</a:t>
            </a:fld>
            <a:endParaRPr lang="en-US"/>
          </a:p>
        </p:txBody>
      </p:sp>
    </p:spTree>
    <p:extLst>
      <p:ext uri="{BB962C8B-B14F-4D97-AF65-F5344CB8AC3E}">
        <p14:creationId xmlns:p14="http://schemas.microsoft.com/office/powerpoint/2010/main" val="3908657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returning to on campus teaching this year the sourcing and distribution unit lectures have been timetable for a Thursday at 2pm with the seminars on Friday at 3pm.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student engagement for the intrinsic group learning seminars has dropped significantly with attendance as low as zero on the last day before the Easter break.</a:t>
            </a:r>
            <a:r>
              <a:rPr lang="en-GB" baseline="0" dirty="0"/>
              <a:t> Due to the low attendance in the seminars it is not possible to continue with the planned group learning activities some weeks and instead the small number of students in attendance actively engage with open discussions of the topics led by the TA.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40-50% of the students are attending the lectures and those who do attend actively engage in the discussions with the lecturer and say they are enjoying the unit topics despite no attending the seminars.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Using the attendance monitoring system to identify the regular none attenders, I have reached out to these students to ask if there are barriers affecting their ability to attend the seminars or if there are any issue with the unit. Those who did respond to the emails have said that they are happy with the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Some of the respondents also said that they did attend the session but forgot to check in! And since then these students are checking into the seminar sessions but still not attending.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68C18-1BF1-F447-95ED-60EAAE35426E}" type="slidenum">
              <a:rPr lang="en-US" smtClean="0"/>
              <a:t>10</a:t>
            </a:fld>
            <a:endParaRPr lang="en-US"/>
          </a:p>
        </p:txBody>
      </p:sp>
    </p:spTree>
    <p:extLst>
      <p:ext uri="{BB962C8B-B14F-4D97-AF65-F5344CB8AC3E}">
        <p14:creationId xmlns:p14="http://schemas.microsoft.com/office/powerpoint/2010/main" val="77413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a:solidFill>
                  <a:schemeClr val="tx1"/>
                </a:solidFill>
                <a:effectLst/>
                <a:latin typeface="+mn-lt"/>
                <a:ea typeface="+mn-ea"/>
                <a:cs typeface="+mn-cs"/>
              </a:rPr>
              <a:t>FIONA</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returning to on-campus teaching this year the brand management unit lectures have been timetable for Thursday at 10am with the seminars on Fridays at either 9am, 10am or 3pm – the timeslots on Friday appears to have no meaningful impact on attendance during the group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Lecture attendance for the first half of the unit, during the group project has fluctuated between 50% and 75%. The lectures have been used to discuss the topics raised in the pre-recorded asynchronous materials, but mostly to introduced new concepts and as a space to discuss aspects of the group work and for the students to ask questions about the group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Seminar attendance during the group project was informally monitored and shows similar attendance levels of around 50-75%. Interestingly during online delivery in 20-21 the group feedback tutorials had 100% group attendance with only one or two students in the entire cohort not attending. This year there were several groups who did not attend one or both of the feedback tutorials.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Again I held individual group feedback tutorials twice in the 7 weeks, and as before, I used these tutorials to check on the progress of the projects and to check on the ways in which the students were working as a group and I have formed my reflections of the student’s </a:t>
            </a:r>
            <a:r>
              <a:rPr lang="en-GB" b="1" baseline="0" dirty="0"/>
              <a:t>experiences</a:t>
            </a:r>
            <a:r>
              <a:rPr lang="en-GB" baseline="0" dirty="0"/>
              <a:t> from these tutorials…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have noticed that this year…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After the group project finished it appears that the lecture and the seminar attendance has dropped significantly with the other tutor delivering on the unit reporting attendance as low as 10% for the lectures and some seminars with 5% attendance.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11</a:t>
            </a:fld>
            <a:endParaRPr lang="en-US"/>
          </a:p>
        </p:txBody>
      </p:sp>
    </p:spTree>
    <p:extLst>
      <p:ext uri="{BB962C8B-B14F-4D97-AF65-F5344CB8AC3E}">
        <p14:creationId xmlns:p14="http://schemas.microsoft.com/office/powerpoint/2010/main" val="72378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our research we are </a:t>
            </a:r>
            <a:r>
              <a:rPr lang="en-GB" dirty="0">
                <a:solidFill>
                  <a:schemeClr val="tx1"/>
                </a:solidFill>
              </a:rPr>
              <a:t>considering how group learning strategies impact on students’ engagement, experiences, and outputs. </a:t>
            </a:r>
          </a:p>
          <a:p>
            <a:pPr marL="0" marR="0" lvl="0" indent="0" algn="l" defTabSz="914400">
              <a:lnSpc>
                <a:spcPct val="100000"/>
              </a:lnSpc>
              <a:spcBef>
                <a:spcPts val="0"/>
              </a:spcBef>
              <a:spcAft>
                <a:spcPts val="0"/>
              </a:spcAft>
              <a:buClrTx/>
              <a:buSzTx/>
              <a:buFontTx/>
              <a:buNone/>
              <a:tabLst/>
              <a:defRPr/>
            </a:pPr>
            <a:endParaRPr lang="en-GB" sz="1200" kern="1200" dirty="0">
              <a:solidFill>
                <a:schemeClr val="tx1"/>
              </a:solidFill>
              <a:effectLst/>
              <a:latin typeface="+mn-lt"/>
              <a:cs typeface="Calibri" panose="020F0502020204030204"/>
            </a:endParaRPr>
          </a:p>
          <a:p>
            <a:r>
              <a:rPr lang="en-GB" dirty="0">
                <a:cs typeface="Calibri" panose="020F0502020204030204"/>
              </a:rPr>
              <a:t>READ SLIDE...</a:t>
            </a:r>
            <a:endParaRPr lang="en-GB" sz="1200" kern="1200" dirty="0">
              <a:solidFill>
                <a:schemeClr val="tx1"/>
              </a:solidFill>
              <a:effectLst/>
              <a:latin typeface="+mn-lt"/>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64548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In our critical reflections of these two units at very different points in time, the most significant finding we have identified is that the students’ levels of engagement with group activities appear to be greatly impacted by environmental factors that are beyond our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GB" sz="1200" b="1" kern="1200" dirty="0">
                <a:solidFill>
                  <a:srgbClr val="FF0000"/>
                </a:solidFill>
                <a:effectLst/>
                <a:latin typeface="+mn-lt"/>
                <a:ea typeface="+mn-ea"/>
                <a:cs typeface="+mn-cs"/>
              </a:rPr>
              <a:t>Online </a:t>
            </a:r>
            <a:r>
              <a:rPr lang="en-GB" sz="1200" b="0" kern="1200" dirty="0">
                <a:solidFill>
                  <a:srgbClr val="FF0000"/>
                </a:solidFill>
                <a:effectLst/>
                <a:latin typeface="+mn-lt"/>
                <a:ea typeface="+mn-ea"/>
                <a:cs typeface="+mn-cs"/>
              </a:rPr>
              <a:t>we </a:t>
            </a:r>
            <a:r>
              <a:rPr lang="en-GB" dirty="0"/>
              <a:t>found that the student’s learning journey was greatly enhanced through using group activities. By removing the ability for our students to be passive and creating small class-size settings which required active participation, we enabled our students to become actively engaged in their online learning environments, with these scenarios enabled them to learn collaboratively and build relationships at a time when they were craving community and shared experiences in virtual spaces.</a:t>
            </a:r>
            <a:endParaRPr lang="en-GB" dirty="0">
              <a:cs typeface="Calibri"/>
            </a:endParaRPr>
          </a:p>
          <a:p>
            <a:endParaRPr lang="en-GB" dirty="0"/>
          </a:p>
          <a:p>
            <a:r>
              <a:rPr lang="en-GB" b="1" dirty="0">
                <a:solidFill>
                  <a:srgbClr val="FF0000"/>
                </a:solidFill>
              </a:rPr>
              <a:t>On-campus </a:t>
            </a:r>
            <a:r>
              <a:rPr lang="en-GB" b="0" dirty="0">
                <a:solidFill>
                  <a:srgbClr val="FF0000"/>
                </a:solidFill>
              </a:rPr>
              <a:t>we found that participation in the small class-size group activities was very closely linked to extrinsic reward and that students were no longer needing community and shared experiences in these on-campus spaces. This created an enormous barrier as it was very difficult to get high enough attendance to run the group activities when not directly linked to assessment. </a:t>
            </a:r>
          </a:p>
          <a:p>
            <a:endParaRPr lang="en-GB" b="0" dirty="0">
              <a:solidFill>
                <a:srgbClr val="FF0000"/>
              </a:solidFill>
            </a:endParaRPr>
          </a:p>
          <a:p>
            <a:r>
              <a:rPr lang="en-GB" b="0" dirty="0">
                <a:solidFill>
                  <a:srgbClr val="FF0000"/>
                </a:solidFill>
              </a:rPr>
              <a:t>We both strongly believe that collaborative and group learning strategies can positively impact on student experiences, and outputs, however, recognise that without good levels of student engagement, and importantly attendance, these benefits are not able to be experienced by the student cohort.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174492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plan to continuously review</a:t>
            </a:r>
            <a:r>
              <a:rPr lang="en-GB" u="none" baseline="0" dirty="0"/>
              <a:t> </a:t>
            </a:r>
            <a:r>
              <a:rPr lang="en-GB" sz="1200" b="0" i="0" u="none" kern="1200" dirty="0">
                <a:solidFill>
                  <a:schemeClr val="tx1"/>
                </a:solidFill>
                <a:effectLst/>
                <a:latin typeface="+mn-lt"/>
                <a:ea typeface="+mn-ea"/>
                <a:cs typeface="+mn-cs"/>
              </a:rPr>
              <a:t>the group learning strategies and</a:t>
            </a:r>
            <a:r>
              <a:rPr lang="en-GB" sz="1200" b="0" i="0" u="none" kern="1200" baseline="0" dirty="0">
                <a:solidFill>
                  <a:schemeClr val="tx1"/>
                </a:solidFill>
                <a:effectLst/>
                <a:latin typeface="+mn-lt"/>
                <a:ea typeface="+mn-ea"/>
                <a:cs typeface="+mn-cs"/>
              </a:rPr>
              <a:t> identify how engagement could be improved for on campus seminars when linked to intrinsic rather than extrinsic rewards.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key challenge we have identified is:</a:t>
            </a:r>
          </a:p>
          <a:p>
            <a:endParaRPr lang="en-GB" dirty="0"/>
          </a:p>
          <a:p>
            <a:r>
              <a:rPr lang="en-GB" dirty="0"/>
              <a:t>How do we design group activities that are not linked to extrinsic reward, but which have high levels of active participation even when students are not craving the need for community due to lockdown and will we continue to see a drop in engagement and participation?</a:t>
            </a:r>
          </a:p>
          <a:p>
            <a:endParaRPr lang="en-GB" dirty="0"/>
          </a:p>
          <a:p>
            <a:pPr marL="0" indent="0">
              <a:buNone/>
            </a:pPr>
            <a:r>
              <a:rPr lang="en-GB" b="1" dirty="0"/>
              <a:t>And we find ourselves asking - Is low engagement for intrinsic learning the new normal? </a:t>
            </a:r>
          </a:p>
          <a:p>
            <a:pPr marL="0" indent="0">
              <a:buNone/>
            </a:pPr>
            <a:r>
              <a:rPr lang="en-GB" dirty="0"/>
              <a:t>As students adjust to the return to in person teaching over the coming years, will they also balance attending university with the other commitments and distractions that life out of lockdown holds?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68C18-1BF1-F447-95ED-60EAAE35426E}" type="slidenum">
              <a:rPr lang="en-US" smtClean="0"/>
              <a:t>14</a:t>
            </a:fld>
            <a:endParaRPr lang="en-US"/>
          </a:p>
        </p:txBody>
      </p:sp>
    </p:spTree>
    <p:extLst>
      <p:ext uri="{BB962C8B-B14F-4D97-AF65-F5344CB8AC3E}">
        <p14:creationId xmlns:p14="http://schemas.microsoft.com/office/powerpoint/2010/main" val="416940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dirty="0"/>
              <a:t>Points for questions…</a:t>
            </a:r>
          </a:p>
          <a:p>
            <a:pPr marL="0" indent="0">
              <a:buFont typeface="Arial" panose="020B0604020202020204" pitchFamily="34" charset="0"/>
              <a:buNone/>
            </a:pPr>
            <a:endParaRPr lang="en-GB" dirty="0"/>
          </a:p>
          <a:p>
            <a:pPr marL="0" indent="0">
              <a:buFont typeface="Arial" panose="020B0604020202020204" pitchFamily="34" charset="0"/>
              <a:buNone/>
            </a:pPr>
            <a:r>
              <a:rPr lang="en-GB" i="1" dirty="0"/>
              <a:t>Define group themes and allow students to choose a topic if they wish.</a:t>
            </a:r>
          </a:p>
          <a:p>
            <a:pPr marL="285750" indent="-285750">
              <a:buFont typeface="Arial" panose="020B0604020202020204" pitchFamily="34" charset="0"/>
              <a:buChar char="•"/>
            </a:pPr>
            <a:endParaRPr lang="en-GB" i="1" dirty="0"/>
          </a:p>
          <a:p>
            <a:pPr marL="0" indent="0">
              <a:buFont typeface="Arial" panose="020B0604020202020204" pitchFamily="34" charset="0"/>
              <a:buNone/>
            </a:pPr>
            <a:r>
              <a:rPr lang="en-GB" i="1" dirty="0"/>
              <a:t>If group work is for assessment, setting expectations and formalising this (group working contracts, mission statements, clear channels </a:t>
            </a:r>
            <a:r>
              <a:rPr lang="en-GB" i="1" dirty="0" err="1"/>
              <a:t>fof</a:t>
            </a:r>
            <a:r>
              <a:rPr lang="en-GB" i="1" dirty="0"/>
              <a:t> communication etc) is a very positive way to start, and allows students to challenge issues arising with participation very early on</a:t>
            </a:r>
            <a:endParaRPr lang="en-US" i="1" dirty="0"/>
          </a:p>
          <a:p>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15</a:t>
            </a:fld>
            <a:endParaRPr lang="en-US"/>
          </a:p>
        </p:txBody>
      </p:sp>
    </p:spTree>
    <p:extLst>
      <p:ext uri="{BB962C8B-B14F-4D97-AF65-F5344CB8AC3E}">
        <p14:creationId xmlns:p14="http://schemas.microsoft.com/office/powerpoint/2010/main" val="281068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pPr marL="0" indent="0">
              <a:buNone/>
            </a:pPr>
            <a:r>
              <a:rPr lang="en-GB" dirty="0"/>
              <a:t>Within two units on the Materials Fashion Business Technology UG programme,  we constructively aligned our group learning activities in the seminars with the lectures with the aim of positively impacting student engagement and experience. </a:t>
            </a:r>
          </a:p>
          <a:p>
            <a:pPr marL="0" indent="0">
              <a:buNone/>
            </a:pPr>
            <a:endParaRPr lang="en-GB" dirty="0"/>
          </a:p>
          <a:p>
            <a:pPr marL="0" indent="0">
              <a:buNone/>
            </a:pPr>
            <a:r>
              <a:rPr lang="en-GB" dirty="0"/>
              <a:t>Within the talk, we will consider whether students engage more deeply with lectures when linked to their group learning activities in the seminars and if the student’s learning journey is enhanced through utilising group activities to encourage participation learning in the lectures.</a:t>
            </a:r>
          </a:p>
          <a:p>
            <a:endParaRPr lang="en-GB" dirty="0"/>
          </a:p>
        </p:txBody>
      </p:sp>
      <p:sp>
        <p:nvSpPr>
          <p:cNvPr id="4" name="Slide Number Placeholder 3"/>
          <p:cNvSpPr>
            <a:spLocks noGrp="1"/>
          </p:cNvSpPr>
          <p:nvPr>
            <p:ph type="sldNum" sz="quarter" idx="5"/>
          </p:nvPr>
        </p:nvSpPr>
        <p:spPr/>
        <p:txBody>
          <a:bodyPr/>
          <a:lstStyle/>
          <a:p>
            <a:fld id="{68B68C18-1BF1-F447-95ED-60EAAE35426E}" type="slidenum">
              <a:rPr lang="en-US" smtClean="0"/>
              <a:t>17</a:t>
            </a:fld>
            <a:endParaRPr lang="en-US"/>
          </a:p>
        </p:txBody>
      </p:sp>
    </p:spTree>
    <p:extLst>
      <p:ext uri="{BB962C8B-B14F-4D97-AF65-F5344CB8AC3E}">
        <p14:creationId xmlns:p14="http://schemas.microsoft.com/office/powerpoint/2010/main" val="61418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is a reflection of the second phase of our exploratory qualitative study where we examine and critically reflect on our students’ engagement in two different group learning settings </a:t>
            </a:r>
            <a:r>
              <a:rPr lang="en-GB" dirty="0"/>
              <a:t>on the Materials Fashion Business Technology UG programme</a:t>
            </a:r>
            <a:r>
              <a:rPr lang="en-GB" sz="1200" kern="1200" dirty="0">
                <a:solidFill>
                  <a:schemeClr val="tx1"/>
                </a:solidFill>
                <a:effectLst/>
                <a:latin typeface="+mn-lt"/>
                <a:ea typeface="+mn-ea"/>
                <a:cs typeface="+mn-cs"/>
              </a:rPr>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comparing group learning activities delivered in the small group seminars which are designed to be constructively aligned with the lecture content delivered to the whole cohort.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ongoing research aims are to identify how particular group learning strategies can positively impact on our students’ </a:t>
            </a:r>
            <a:r>
              <a:rPr lang="en-GB" sz="1200" b="1" kern="1200" dirty="0">
                <a:solidFill>
                  <a:schemeClr val="tx1"/>
                </a:solidFill>
                <a:effectLst/>
                <a:latin typeface="+mn-lt"/>
                <a:ea typeface="+mn-ea"/>
                <a:cs typeface="+mn-cs"/>
              </a:rPr>
              <a:t>engagement</a:t>
            </a:r>
            <a:r>
              <a:rPr lang="en-GB" sz="1200" kern="1200" dirty="0">
                <a:solidFill>
                  <a:schemeClr val="tx1"/>
                </a:solidFill>
                <a:effectLst/>
                <a:latin typeface="+mn-lt"/>
                <a:ea typeface="+mn-ea"/>
                <a:cs typeface="+mn-cs"/>
              </a:rPr>
              <a:t>, their </a:t>
            </a:r>
            <a:r>
              <a:rPr lang="en-GB" sz="1200" b="1" kern="1200" dirty="0">
                <a:solidFill>
                  <a:schemeClr val="tx1"/>
                </a:solidFill>
                <a:effectLst/>
                <a:latin typeface="+mn-lt"/>
                <a:ea typeface="+mn-ea"/>
                <a:cs typeface="+mn-cs"/>
              </a:rPr>
              <a:t>experiences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outputs</a:t>
            </a:r>
            <a:r>
              <a:rPr lang="en-GB" sz="1200" kern="1200" dirty="0">
                <a:solidFill>
                  <a:schemeClr val="tx1"/>
                </a:solidFill>
                <a:effectLst/>
                <a:latin typeface="+mn-lt"/>
                <a:ea typeface="+mn-ea"/>
                <a:cs typeface="+mn-cs"/>
              </a:rPr>
              <a:t>. </a:t>
            </a:r>
          </a:p>
          <a:p>
            <a:endParaRPr lang="en-GB" dirty="0"/>
          </a:p>
          <a:p>
            <a:r>
              <a:rPr lang="en-GB" dirty="0"/>
              <a:t>We have three specific hypothesis which formed the framework of our analysis…(read them)</a:t>
            </a:r>
          </a:p>
          <a:p>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2</a:t>
            </a:fld>
            <a:endParaRPr lang="en-US"/>
          </a:p>
        </p:txBody>
      </p:sp>
    </p:spTree>
    <p:extLst>
      <p:ext uri="{BB962C8B-B14F-4D97-AF65-F5344CB8AC3E}">
        <p14:creationId xmlns:p14="http://schemas.microsoft.com/office/powerpoint/2010/main" val="161793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the 20/21 academic year, </a:t>
            </a:r>
            <a:r>
              <a:rPr lang="en-GB" sz="1200" b="0" i="0" kern="1200" dirty="0">
                <a:solidFill>
                  <a:schemeClr val="tx1"/>
                </a:solidFill>
                <a:effectLst/>
                <a:latin typeface="+mn-lt"/>
                <a:ea typeface="+mn-ea"/>
                <a:cs typeface="+mn-cs"/>
              </a:rPr>
              <a:t>all our teaching and learning for the Fashion Business Technology course was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delivered exclusively online </a:t>
            </a:r>
            <a:r>
              <a:rPr lang="en-GB" sz="1200" kern="1200" baseline="0" dirty="0">
                <a:solidFill>
                  <a:schemeClr val="tx1"/>
                </a:solidFill>
                <a:effectLst/>
                <a:latin typeface="+mn-lt"/>
                <a:ea typeface="+mn-ea"/>
                <a:cs typeface="+mn-cs"/>
              </a:rPr>
              <a:t>due to government</a:t>
            </a:r>
            <a:r>
              <a:rPr lang="en-GB" sz="1200" b="0" i="0" kern="1200" dirty="0">
                <a:solidFill>
                  <a:schemeClr val="tx1"/>
                </a:solidFill>
                <a:effectLst/>
                <a:latin typeface="+mn-lt"/>
                <a:ea typeface="+mn-ea"/>
                <a:cs typeface="+mn-cs"/>
              </a:rPr>
              <a:t> Covid restrictions.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used a combination of asynchronous materials on </a:t>
            </a:r>
            <a:r>
              <a:rPr lang="en-GB" sz="1200" kern="1200" baseline="0" dirty="0">
                <a:solidFill>
                  <a:schemeClr val="tx1"/>
                </a:solidFill>
                <a:effectLst/>
                <a:latin typeface="+mn-lt"/>
                <a:ea typeface="+mn-ea"/>
                <a:cs typeface="+mn-cs"/>
              </a:rPr>
              <a:t>Blackboard, </a:t>
            </a:r>
            <a:r>
              <a:rPr lang="en-GB" sz="1200" kern="1200" dirty="0">
                <a:solidFill>
                  <a:schemeClr val="tx1"/>
                </a:solidFill>
                <a:effectLst/>
                <a:latin typeface="+mn-lt"/>
                <a:ea typeface="+mn-ea"/>
                <a:cs typeface="+mn-cs"/>
              </a:rPr>
              <a:t>and synchronous activities such as: </a:t>
            </a:r>
            <a:r>
              <a:rPr lang="en-GB" sz="1200" kern="1200" baseline="0" dirty="0">
                <a:solidFill>
                  <a:schemeClr val="tx1"/>
                </a:solidFill>
                <a:effectLst/>
                <a:latin typeface="+mn-lt"/>
                <a:ea typeface="+mn-ea"/>
                <a:cs typeface="+mn-cs"/>
              </a:rPr>
              <a:t>large cohort </a:t>
            </a:r>
            <a:r>
              <a:rPr lang="en-GB" sz="1200" kern="1200" dirty="0">
                <a:solidFill>
                  <a:schemeClr val="tx1"/>
                </a:solidFill>
                <a:effectLst/>
                <a:latin typeface="+mn-lt"/>
                <a:ea typeface="+mn-ea"/>
                <a:cs typeface="+mn-cs"/>
              </a:rPr>
              <a:t>lectures, smaller group seminars, workshops and tutorials, </a:t>
            </a:r>
            <a:r>
              <a:rPr lang="en-GB" sz="1200" kern="1200" baseline="0" dirty="0">
                <a:solidFill>
                  <a:schemeClr val="tx1"/>
                </a:solidFill>
                <a:effectLst/>
                <a:latin typeface="+mn-lt"/>
                <a:ea typeface="+mn-ea"/>
                <a:cs typeface="+mn-cs"/>
              </a:rPr>
              <a:t>delivered </a:t>
            </a:r>
            <a:r>
              <a:rPr lang="en-GB" sz="1200" b="0" i="0" kern="1200" dirty="0">
                <a:solidFill>
                  <a:schemeClr val="tx1"/>
                </a:solidFill>
                <a:effectLst/>
                <a:latin typeface="+mn-lt"/>
                <a:ea typeface="+mn-ea"/>
                <a:cs typeface="+mn-cs"/>
              </a:rPr>
              <a:t>via Zoom.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Similar to the experiences of many other lecturers, we found that student engagement has peaked and troughed across the different learning environments and we have found maintaining student engagement in online settings proved challenging.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In 21/22 we returned to on-campus teaching but with blended learning, keeping the asynchronous flipped learning resources on blackboard, but returning to on-campus teaching for all lectures, seminars and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baseline="0" dirty="0">
                <a:solidFill>
                  <a:schemeClr val="tx1"/>
                </a:solidFill>
                <a:effectLst/>
                <a:latin typeface="+mn-lt"/>
                <a:ea typeface="+mn-ea"/>
                <a:cs typeface="+mn-cs"/>
              </a:rPr>
              <a:t>In this presentation we will review the engagement, experiences and outputs across the two different years of online and on campus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3</a:t>
            </a:fld>
            <a:endParaRPr lang="en-US"/>
          </a:p>
        </p:txBody>
      </p:sp>
    </p:spTree>
    <p:extLst>
      <p:ext uri="{BB962C8B-B14F-4D97-AF65-F5344CB8AC3E}">
        <p14:creationId xmlns:p14="http://schemas.microsoft.com/office/powerpoint/2010/main" val="336789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using 2 units which are as similar as possible, including study level and semester delivery ( as shown here on the slide), to enable meaningful comparison, and the main point of difference is the summative assessment type.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units have a strong focus on active participation group activities and aim to move away from the passive learning style of traditional higher education.</a:t>
            </a:r>
          </a:p>
        </p:txBody>
      </p:sp>
      <p:sp>
        <p:nvSpPr>
          <p:cNvPr id="4" name="Slide Number Placeholder 3"/>
          <p:cNvSpPr>
            <a:spLocks noGrp="1"/>
          </p:cNvSpPr>
          <p:nvPr>
            <p:ph type="sldNum" sz="quarter" idx="10"/>
          </p:nvPr>
        </p:nvSpPr>
        <p:spPr/>
        <p:txBody>
          <a:bodyPr/>
          <a:lstStyle/>
          <a:p>
            <a:fld id="{68B68C18-1BF1-F447-95ED-60EAAE35426E}" type="slidenum">
              <a:rPr lang="en-US" smtClean="0"/>
              <a:t>4</a:t>
            </a:fld>
            <a:endParaRPr lang="en-US"/>
          </a:p>
        </p:txBody>
      </p:sp>
    </p:spTree>
    <p:extLst>
      <p:ext uri="{BB962C8B-B14F-4D97-AF65-F5344CB8AC3E}">
        <p14:creationId xmlns:p14="http://schemas.microsoft.com/office/powerpoint/2010/main" val="141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In the Sourcing and Distribution</a:t>
            </a:r>
            <a:r>
              <a:rPr lang="en-GB" baseline="0" dirty="0"/>
              <a:t> unit the students are assessed through a 100% examination at the end of the semester.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Weekly topics are delivered through asynchronous recordings on Blackboard, and followed by fortnightly live lectures and seminars.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seminar task required the students to work in groups of 3 to 5 to create a short PowerPoint presentation on various themes which are set by the teaching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can choose which of the themes they wanted to work on and the groups are formed from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themes change each seminar, so do the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During the seminar the students are given the first 30 minutes to create their PowerPoint. Then present their work to the rest of the cohort.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this 10-credit unit the students are not required to conduct any group work outside of the seminar, and attendance is informally monitored by the tutor.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8B68C18-1BF1-F447-95ED-60EAAE35426E}" type="slidenum">
              <a:rPr lang="en-US" smtClean="0"/>
              <a:t>5</a:t>
            </a:fld>
            <a:endParaRPr lang="en-US"/>
          </a:p>
        </p:txBody>
      </p:sp>
    </p:spTree>
    <p:extLst>
      <p:ext uri="{BB962C8B-B14F-4D97-AF65-F5344CB8AC3E}">
        <p14:creationId xmlns:p14="http://schemas.microsoft.com/office/powerpoint/2010/main" val="39637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On</a:t>
            </a:r>
            <a:r>
              <a:rPr lang="en-GB" baseline="0" dirty="0"/>
              <a:t> the Brand Management for Fashion unit the </a:t>
            </a:r>
            <a:r>
              <a:rPr lang="en-GB" dirty="0"/>
              <a:t>Group work output forms 50% of the students unit mark and runs for 7 weeks of the 12 week unit.</a:t>
            </a:r>
            <a:endParaRPr lang="en-GB" baseline="0" dirty="0"/>
          </a:p>
          <a:p>
            <a:endParaRPr lang="en-GB" baseline="0" dirty="0"/>
          </a:p>
          <a:p>
            <a:r>
              <a:rPr lang="en-GB" baseline="0" dirty="0"/>
              <a:t>For the summative assessment the students need to produce a 4500 word market and brand analysis report, a decent sized project for a 20 credit unit. They are given the opportunity to chose members of their group with 2, 3 or 4 other students. Some take up the offer, others specifically request to be placed in random groups – there is no evidence that group make-up impacts on the quality of the output or the effectiveness of the groups in either 20/21 or 21/22.</a:t>
            </a:r>
          </a:p>
          <a:p>
            <a:endParaRPr lang="en-GB" baseline="0" dirty="0"/>
          </a:p>
          <a:p>
            <a:r>
              <a:rPr lang="en-GB" baseline="0" dirty="0"/>
              <a:t>In the first week, each group of students produced a group working agreement which covered with issues like workload, roles and responsibilities, communication channels, working hours, to help manage expectations.</a:t>
            </a:r>
            <a:endParaRPr lang="en-GB" dirty="0"/>
          </a:p>
          <a:p>
            <a:endParaRPr lang="en-GB" u="none" strike="noStrike" baseline="0" dirty="0"/>
          </a:p>
          <a:p>
            <a:r>
              <a:rPr lang="en-GB" u="none" strike="noStrike" baseline="0" dirty="0"/>
              <a:t>In the weekly 1 hour small group seminars the students are given the chance to practice and get feedback on a key aspect of their project as well as have a group meeting.</a:t>
            </a:r>
          </a:p>
          <a:p>
            <a:endParaRPr lang="en-GB" u="none" strike="noStrike" baseline="0" dirty="0"/>
          </a:p>
          <a:p>
            <a:r>
              <a:rPr lang="en-GB" u="none" strike="noStrike" baseline="0" dirty="0"/>
              <a:t>Additionally all the groups have 2 opportunities to have a group feedback tutorial with me during the project.</a:t>
            </a:r>
          </a:p>
          <a:p>
            <a:endParaRPr lang="en-GB" dirty="0"/>
          </a:p>
          <a:p>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6</a:t>
            </a:fld>
            <a:endParaRPr lang="en-US"/>
          </a:p>
        </p:txBody>
      </p:sp>
    </p:spTree>
    <p:extLst>
      <p:ext uri="{BB962C8B-B14F-4D97-AF65-F5344CB8AC3E}">
        <p14:creationId xmlns:p14="http://schemas.microsoft.com/office/powerpoint/2010/main" val="387892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research and reflection is driven by our desire to create sessions which foster active learning methods over traditionally passive delivery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Through our critical reflections of these different group activities we noticed that we were encouraging either intrinsic or extrinsic motivation factors through their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sourcing and distribution unit the delivery design focusses on intrinsic rewards in</a:t>
            </a:r>
            <a:r>
              <a:rPr lang="en-GB" baseline="0" dirty="0"/>
              <a:t> the form of the students’ enjoyment, purpose, and growth when learning and applying their new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a:solidFill>
                  <a:schemeClr val="tx1"/>
                </a:solidFill>
                <a:effectLst/>
                <a:latin typeface="+mn-lt"/>
                <a:ea typeface="+mn-ea"/>
                <a:cs typeface="+mn-cs"/>
              </a:rPr>
              <a:t>FIONA</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the Brand Management unit the students work towards an extrinsic reward in the form of their group coursework grade, but also gain the same intrinsic rewards as part of the learning journey</a:t>
            </a:r>
            <a:r>
              <a:rPr lang="en-GB" baseline="0" dirty="0">
                <a:solidFill>
                  <a:srgbClr val="FF0000"/>
                </a:solidFill>
              </a:rPr>
              <a:t>. </a:t>
            </a:r>
            <a:endParaRPr lang="en-GB" b="1" i="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baseline="0" dirty="0">
              <a:solidFill>
                <a:srgbClr val="FF0000"/>
              </a:solidFill>
            </a:endParaRPr>
          </a:p>
          <a:p>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68C18-1BF1-F447-95ED-60EAAE35426E}" type="slidenum">
              <a:rPr lang="en-US" smtClean="0"/>
              <a:t>7</a:t>
            </a:fld>
            <a:endParaRPr lang="en-US"/>
          </a:p>
        </p:txBody>
      </p:sp>
    </p:spTree>
    <p:extLst>
      <p:ext uri="{BB962C8B-B14F-4D97-AF65-F5344CB8AC3E}">
        <p14:creationId xmlns:p14="http://schemas.microsoft.com/office/powerpoint/2010/main" val="165541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First looking at the sourcing and distribution unit (or rather the intrinsic reward of group work) during 20-21, the year of online teaching and government restrictions, we found that the students engaged with the seminar activities and enjoyed the process</a:t>
            </a:r>
            <a:r>
              <a:rPr lang="en-GB" sz="1200" b="0" i="0" kern="1200" baseline="0" dirty="0">
                <a:solidFill>
                  <a:schemeClr val="tx1"/>
                </a:solidFill>
                <a:effectLst/>
                <a:latin typeface="+mn-lt"/>
                <a:ea typeface="+mn-ea"/>
                <a:cs typeface="+mn-cs"/>
              </a:rPr>
              <a:t> of learning </a:t>
            </a:r>
            <a:r>
              <a:rPr lang="en-GB" sz="1200" b="0" i="0" kern="1200" dirty="0">
                <a:solidFill>
                  <a:schemeClr val="tx1"/>
                </a:solidFill>
                <a:effectLst/>
                <a:latin typeface="+mn-lt"/>
                <a:ea typeface="+mn-ea"/>
                <a:cs typeface="+mn-cs"/>
              </a:rPr>
              <a:t>without a</a:t>
            </a:r>
            <a:r>
              <a:rPr lang="en-GB" sz="1200" b="0" i="0" kern="1200" baseline="0" dirty="0">
                <a:solidFill>
                  <a:schemeClr val="tx1"/>
                </a:solidFill>
                <a:effectLst/>
                <a:latin typeface="+mn-lt"/>
                <a:ea typeface="+mn-ea"/>
                <a:cs typeface="+mn-cs"/>
              </a:rPr>
              <a:t> defined </a:t>
            </a:r>
            <a:r>
              <a:rPr lang="en-GB" sz="1200" b="0" i="0" kern="1200" dirty="0">
                <a:solidFill>
                  <a:schemeClr val="tx1"/>
                </a:solidFill>
                <a:effectLst/>
                <a:latin typeface="+mn-lt"/>
                <a:ea typeface="+mn-ea"/>
                <a:cs typeface="+mn-cs"/>
              </a:rPr>
              <a:t>external reward.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attendance for the lectures and seminars were consistently high throughout the 12 week unit, with no obvious disparity between the numbers attending the lecture vs the seminar.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Within the seminar sessions all students actively </a:t>
            </a:r>
            <a:r>
              <a:rPr lang="en-GB" b="1" baseline="0" dirty="0"/>
              <a:t>engaged</a:t>
            </a:r>
            <a:r>
              <a:rPr lang="en-GB" baseline="0" dirty="0"/>
              <a:t> in the creation and presentation of the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From the Unit Evaluation Questionnaire feedback we found that students valued the </a:t>
            </a:r>
            <a:r>
              <a:rPr lang="en-GB" b="1" baseline="0" dirty="0"/>
              <a:t>experience</a:t>
            </a:r>
            <a:r>
              <a:rPr lang="en-GB" baseline="0" dirty="0"/>
              <a:t> of active learning within the seminar as well as the experience of learning together - as you can see in the feedback comments.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All groups worked well together, creating and presenting informative presentations. There was no evidence of a lack of contribution from any members, and there was no disparities in the quality of the </a:t>
            </a:r>
            <a:r>
              <a:rPr lang="en-GB" b="1" baseline="0" dirty="0"/>
              <a:t>outputs </a:t>
            </a:r>
            <a:r>
              <a:rPr lang="en-GB" baseline="0" dirty="0"/>
              <a:t>between groups which contained friendships compared to those which did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were also impressed with the final exam </a:t>
            </a:r>
            <a:r>
              <a:rPr lang="en-GB" b="0" baseline="0" dirty="0"/>
              <a:t>results</a:t>
            </a:r>
            <a:r>
              <a:rPr lang="en-GB" b="1" baseline="0" dirty="0"/>
              <a:t> </a:t>
            </a:r>
            <a:r>
              <a:rPr lang="en-GB" baseline="0" dirty="0"/>
              <a:t>in which students showed a clear understanding of the topics along with evidence of further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68C18-1BF1-F447-95ED-60EAAE35426E}" type="slidenum">
              <a:rPr lang="en-US" smtClean="0"/>
              <a:t>8</a:t>
            </a:fld>
            <a:endParaRPr lang="en-US"/>
          </a:p>
        </p:txBody>
      </p:sp>
    </p:spTree>
    <p:extLst>
      <p:ext uri="{BB962C8B-B14F-4D97-AF65-F5344CB8AC3E}">
        <p14:creationId xmlns:p14="http://schemas.microsoft.com/office/powerpoint/2010/main" val="32882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a:solidFill>
                  <a:schemeClr val="tx1"/>
                </a:solidFill>
                <a:effectLst/>
                <a:latin typeface="+mn-lt"/>
                <a:ea typeface="+mn-ea"/>
                <a:cs typeface="+mn-cs"/>
              </a:rPr>
              <a:t>FIONA</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the Brand Management unit, in 20-21,</a:t>
            </a:r>
            <a:r>
              <a:rPr lang="en-GB" b="0" i="0" baseline="0" dirty="0">
                <a:solidFill>
                  <a:srgbClr val="FF0000"/>
                </a:solidFill>
              </a:rPr>
              <a:t> the </a:t>
            </a:r>
            <a:r>
              <a:rPr lang="en-GB" baseline="0" dirty="0"/>
              <a:t>seminar attendance was extremely high throughout with many weeks at 100% attendance and in the few instances of missed sessions I found that students either emailed me and the GTA delivering the seminar or someone in their group emailed me and the GTA. I think this demonstrates the students commitment to the project and also their respect for their teammates.</a:t>
            </a:r>
          </a:p>
          <a:p>
            <a:endParaRPr lang="en-GB" dirty="0"/>
          </a:p>
          <a:p>
            <a:r>
              <a:rPr lang="en-GB" baseline="0" dirty="0"/>
              <a:t>I held individual group feedback tutorials twice in the 7 weeks – and I used these tutorials to check on the progress of the projects, but importantly to check on the ways in which the students were working as a group (as this formed part of the assessment)</a:t>
            </a:r>
          </a:p>
          <a:p>
            <a:endParaRPr lang="en-GB" baseline="0" dirty="0"/>
          </a:p>
          <a:p>
            <a:r>
              <a:rPr lang="en-GB" baseline="0" dirty="0"/>
              <a:t>These tutorials informed my reflections of the student’s </a:t>
            </a:r>
            <a:r>
              <a:rPr lang="en-GB" b="1" baseline="0" dirty="0"/>
              <a:t>experiences</a:t>
            </a:r>
            <a:r>
              <a:rPr lang="en-GB" baseline="0" dirty="0"/>
              <a:t> and </a:t>
            </a:r>
            <a:r>
              <a:rPr lang="en-GB" dirty="0"/>
              <a:t>from this I was able to get extensive feedback as to how they were finding working together. </a:t>
            </a:r>
          </a:p>
          <a:p>
            <a:endParaRPr lang="en-GB" dirty="0"/>
          </a:p>
          <a:p>
            <a:r>
              <a:rPr lang="en-GB" dirty="0"/>
              <a:t>On reflection I noticed that students were meeting virtually in addition to the seminars, that the seminars and the group work provided them with opportunities to build friendships, that online communication facilitated problem-solving, and that the outputs were both academically and professionally of a very high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the remaining 5 weeks after the group project finished the seminar attendance for the rest of the unit dropped significantly for the remaining 5 weeks, however lecture attendance remained at a similar high level to the first half of the unit.</a:t>
            </a:r>
            <a:endParaRPr lang="en-GB" dirty="0"/>
          </a:p>
        </p:txBody>
      </p:sp>
      <p:sp>
        <p:nvSpPr>
          <p:cNvPr id="4" name="Slide Number Placeholder 3"/>
          <p:cNvSpPr>
            <a:spLocks noGrp="1"/>
          </p:cNvSpPr>
          <p:nvPr>
            <p:ph type="sldNum" sz="quarter" idx="10"/>
          </p:nvPr>
        </p:nvSpPr>
        <p:spPr/>
        <p:txBody>
          <a:bodyPr/>
          <a:lstStyle/>
          <a:p>
            <a:fld id="{68B68C18-1BF1-F447-95ED-60EAAE35426E}" type="slidenum">
              <a:rPr lang="en-US" smtClean="0"/>
              <a:t>9</a:t>
            </a:fld>
            <a:endParaRPr lang="en-US"/>
          </a:p>
        </p:txBody>
      </p:sp>
    </p:spTree>
    <p:extLst>
      <p:ext uri="{BB962C8B-B14F-4D97-AF65-F5344CB8AC3E}">
        <p14:creationId xmlns:p14="http://schemas.microsoft.com/office/powerpoint/2010/main" val="186361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4/12/2022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4/12/2022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4/12/2022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4/12/2022</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4/12/2022</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4/12/2022</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4/12/2022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4/12/2022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4/12/2022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4/12/2022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4/12/2022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4/12/2022</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4/12/2022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4/12/2022</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4/12/2022</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ssrn.com/abstract=371742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andfonline.com/author/B%C3%BCchele,+Stef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30238" y="900388"/>
            <a:ext cx="6461762" cy="4268965"/>
          </a:xfrm>
        </p:spPr>
        <p:txBody>
          <a:bodyPr>
            <a:noAutofit/>
          </a:bodyPr>
          <a:lstStyle/>
          <a:p>
            <a:pPr>
              <a:lnSpc>
                <a:spcPct val="112000"/>
              </a:lnSpc>
            </a:pPr>
            <a:r>
              <a:rPr lang="en-GB" sz="4400" b="1" i="0" u="sng" dirty="0">
                <a:effectLst/>
                <a:ea typeface="Times New Roman" panose="02020603050405020304" pitchFamily="18" charset="0"/>
              </a:rPr>
              <a:t>Deep Learning Through Constructive Alignment</a:t>
            </a:r>
            <a:r>
              <a:rPr lang="en-GB" sz="3600" b="1" u="sng" dirty="0"/>
              <a:t/>
            </a:r>
            <a:br>
              <a:rPr lang="en-GB" sz="3600" b="1" u="sng" dirty="0"/>
            </a:br>
            <a:r>
              <a:rPr lang="en-GB" sz="3600" b="1" u="sng" dirty="0"/>
              <a:t/>
            </a:r>
            <a:br>
              <a:rPr lang="en-GB" sz="3600" b="1" u="sng" dirty="0"/>
            </a:br>
            <a:endParaRPr lang="en-GB" sz="3600" u="sng" dirty="0"/>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5859550" y="4227842"/>
            <a:ext cx="4633806" cy="1591181"/>
          </a:xfrm>
        </p:spPr>
        <p:txBody>
          <a:bodyPr/>
          <a:lstStyle/>
          <a:p>
            <a:pPr algn="l"/>
            <a:r>
              <a:rPr lang="en-GB" sz="2800" dirty="0"/>
              <a:t>A Critically Reflective Case Study of Group Learning and Student Engagement.</a:t>
            </a:r>
            <a:endParaRPr lang="en-US" sz="2400" dirty="0"/>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8720"/>
          <a:stretch/>
        </p:blipFill>
        <p:spPr>
          <a:xfrm>
            <a:off x="2891001" y="3508790"/>
            <a:ext cx="2397795" cy="2397795"/>
          </a:xfrm>
        </p:spPr>
      </p:pic>
      <p:sp>
        <p:nvSpPr>
          <p:cNvPr id="4" name="Rectangle 3"/>
          <p:cNvSpPr/>
          <p:nvPr/>
        </p:nvSpPr>
        <p:spPr>
          <a:xfrm>
            <a:off x="2697185" y="1634900"/>
            <a:ext cx="2938729" cy="1200329"/>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Fiona Velez-Colby FHEA</a:t>
            </a:r>
          </a:p>
          <a:p>
            <a:r>
              <a:rPr lang="en-GB" dirty="0"/>
              <a:t>Lecturer in Fashion Retail Technology</a:t>
            </a:r>
          </a:p>
          <a:p>
            <a:endParaRPr lang="en-GB" dirty="0"/>
          </a:p>
        </p:txBody>
      </p:sp>
      <p:sp>
        <p:nvSpPr>
          <p:cNvPr id="8" name="Rectangle 7"/>
          <p:cNvSpPr/>
          <p:nvPr/>
        </p:nvSpPr>
        <p:spPr>
          <a:xfrm>
            <a:off x="126689" y="4246023"/>
            <a:ext cx="2764312" cy="923330"/>
          </a:xfrm>
          <a:prstGeom prst="rect">
            <a:avLst/>
          </a:prstGeom>
        </p:spPr>
        <p:txBody>
          <a:bodyPr wrap="square">
            <a:spAutoFit/>
          </a:bodyPr>
          <a:lstStyle/>
          <a:p>
            <a:pPr algn="r"/>
            <a:r>
              <a:rPr lang="en-GB" dirty="0">
                <a:ea typeface="Calibri" panose="020F0502020204030204" pitchFamily="34" charset="0"/>
                <a:cs typeface="Times New Roman" panose="02020603050405020304" pitchFamily="18" charset="0"/>
              </a:rPr>
              <a:t>Janine Dixon FHEA</a:t>
            </a:r>
          </a:p>
          <a:p>
            <a:pPr algn="r"/>
            <a:r>
              <a:rPr lang="en-GB" dirty="0">
                <a:cs typeface="Times New Roman" panose="02020603050405020304" pitchFamily="18" charset="0"/>
              </a:rPr>
              <a:t>Lecturer in Garment Technology</a:t>
            </a:r>
            <a:endParaRPr lang="en-GB" dirty="0"/>
          </a:p>
        </p:txBody>
      </p:sp>
      <p:pic>
        <p:nvPicPr>
          <p:cNvPr id="1026" name="Picture 2" descr="University logo | University brand | StaffNet | The University of Manchester"/>
          <p:cNvPicPr>
            <a:picLocks noChangeAspect="1" noChangeArrowheads="1"/>
          </p:cNvPicPr>
          <p:nvPr/>
        </p:nvPicPr>
        <p:blipFill rotWithShape="1">
          <a:blip r:embed="rId5">
            <a:extLst>
              <a:ext uri="{28A0092B-C50C-407E-A947-70E740481C1C}">
                <a14:useLocalDpi xmlns:a14="http://schemas.microsoft.com/office/drawing/2010/main" val="0"/>
              </a:ext>
            </a:extLst>
          </a:blip>
          <a:srcRect l="19214" t="21902" r="19163" b="15798"/>
          <a:stretch/>
        </p:blipFill>
        <p:spPr bwMode="auto">
          <a:xfrm>
            <a:off x="126689" y="5661832"/>
            <a:ext cx="2193558" cy="1002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52">
            <a:extLst>
              <a:ext uri="{FF2B5EF4-FFF2-40B4-BE49-F238E27FC236}">
                <a16:creationId xmlns:a16="http://schemas.microsoft.com/office/drawing/2014/main" id="{3A9FE351-A4C6-4292-8E5E-15D6D36A50E2}"/>
              </a:ext>
            </a:extLst>
          </p:cNvPr>
          <p:cNvPicPr>
            <a:picLocks noChangeAspect="1"/>
          </p:cNvPicPr>
          <p:nvPr/>
        </p:nvPicPr>
        <p:blipFill rotWithShape="1">
          <a:blip r:embed="rId6">
            <a:extLst>
              <a:ext uri="{28A0092B-C50C-407E-A947-70E740481C1C}">
                <a14:useLocalDpi xmlns:a14="http://schemas.microsoft.com/office/drawing/2010/main" val="0"/>
              </a:ext>
            </a:extLst>
          </a:blip>
          <a:srcRect l="13223" t="11297" r="19135" b="21061"/>
          <a:stretch/>
        </p:blipFill>
        <p:spPr>
          <a:xfrm>
            <a:off x="277787" y="1004563"/>
            <a:ext cx="2397795" cy="2397795"/>
          </a:xfrm>
          <a:prstGeom prst="ellipse">
            <a:avLst/>
          </a:prstGeom>
          <a:solidFill>
            <a:schemeClr val="bg1"/>
          </a:solidFill>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10</a:t>
            </a:fld>
            <a:endParaRPr lang="en-US"/>
          </a:p>
        </p:txBody>
      </p:sp>
      <p:sp>
        <p:nvSpPr>
          <p:cNvPr id="9" name="Title 4">
            <a:extLst>
              <a:ext uri="{FF2B5EF4-FFF2-40B4-BE49-F238E27FC236}">
                <a16:creationId xmlns:a16="http://schemas.microsoft.com/office/drawing/2014/main" id="{1BCCC663-CB76-4A25-9743-A72C3DEC8FA1}"/>
              </a:ext>
            </a:extLst>
          </p:cNvPr>
          <p:cNvSpPr txBox="1">
            <a:spLocks/>
          </p:cNvSpPr>
          <p:nvPr/>
        </p:nvSpPr>
        <p:spPr>
          <a:xfrm>
            <a:off x="0" y="1421828"/>
            <a:ext cx="4699513" cy="3019543"/>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5000" b="0" i="1" kern="1200" baseline="0">
                <a:solidFill>
                  <a:schemeClr val="bg1"/>
                </a:solidFill>
                <a:latin typeface="+mj-lt"/>
                <a:ea typeface="+mj-ea"/>
                <a:cs typeface="+mj-cs"/>
              </a:defRPr>
            </a:lvl1pPr>
          </a:lstStyle>
          <a:p>
            <a:r>
              <a:rPr lang="en-GB" dirty="0"/>
              <a:t>21/22</a:t>
            </a:r>
          </a:p>
          <a:p>
            <a:r>
              <a:rPr lang="en-GB" dirty="0"/>
              <a:t>Sourcing and Distribution</a:t>
            </a:r>
          </a:p>
        </p:txBody>
      </p:sp>
      <p:sp>
        <p:nvSpPr>
          <p:cNvPr id="5" name="TextBox 4">
            <a:extLst>
              <a:ext uri="{FF2B5EF4-FFF2-40B4-BE49-F238E27FC236}">
                <a16:creationId xmlns:a16="http://schemas.microsoft.com/office/drawing/2014/main" id="{B3D74CB0-2610-4DC2-AA42-9561EEA7654A}"/>
              </a:ext>
            </a:extLst>
          </p:cNvPr>
          <p:cNvSpPr txBox="1"/>
          <p:nvPr/>
        </p:nvSpPr>
        <p:spPr>
          <a:xfrm>
            <a:off x="5238358" y="1571512"/>
            <a:ext cx="6299667" cy="44012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dirty="0">
                <a:solidFill>
                  <a:srgbClr val="BA9225"/>
                </a:solidFill>
              </a:rPr>
              <a:t>Student engagement for the intrinsic group learning seminars has dropped significantly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i="1" baseline="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baseline="0" dirty="0">
                <a:solidFill>
                  <a:srgbClr val="439EB7"/>
                </a:solidFill>
              </a:rPr>
              <a:t>Due to the low attendance in the seminars it is not possible to continue with the planned group learning activities some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i="1"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dirty="0">
                <a:solidFill>
                  <a:schemeClr val="accent2"/>
                </a:solidFill>
              </a:rPr>
              <a:t>40-50% of the students are attending the lectures and those who do attend actively engage in the discussions.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i="1" kern="1200" baseline="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kern="1200" baseline="0" dirty="0">
                <a:solidFill>
                  <a:srgbClr val="835B82"/>
                </a:solidFill>
                <a:effectLst/>
                <a:latin typeface="+mn-lt"/>
                <a:ea typeface="+mn-ea"/>
                <a:cs typeface="+mn-cs"/>
              </a:rPr>
              <a:t>The attendance monitoring system has created barriers to identifying reasons for none attendance.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i="1"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52339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11</a:t>
            </a:fld>
            <a:endParaRPr lang="en-US"/>
          </a:p>
        </p:txBody>
      </p:sp>
      <p:sp>
        <p:nvSpPr>
          <p:cNvPr id="10" name="Title 4">
            <a:extLst>
              <a:ext uri="{FF2B5EF4-FFF2-40B4-BE49-F238E27FC236}">
                <a16:creationId xmlns:a16="http://schemas.microsoft.com/office/drawing/2014/main" id="{DA7F21A1-F266-4619-9122-4890BE546941}"/>
              </a:ext>
            </a:extLst>
          </p:cNvPr>
          <p:cNvSpPr txBox="1">
            <a:spLocks/>
          </p:cNvSpPr>
          <p:nvPr/>
        </p:nvSpPr>
        <p:spPr>
          <a:xfrm>
            <a:off x="0" y="1670022"/>
            <a:ext cx="4699513" cy="3019543"/>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5000" b="0" i="1" kern="1200" baseline="0">
                <a:solidFill>
                  <a:schemeClr val="bg1"/>
                </a:solidFill>
                <a:latin typeface="+mj-lt"/>
                <a:ea typeface="+mj-ea"/>
                <a:cs typeface="+mj-cs"/>
              </a:defRPr>
            </a:lvl1pPr>
          </a:lstStyle>
          <a:p>
            <a:r>
              <a:rPr lang="en-GB" dirty="0"/>
              <a:t>21/22</a:t>
            </a:r>
          </a:p>
          <a:p>
            <a:r>
              <a:rPr lang="en-GB" dirty="0"/>
              <a:t>Brand Management for Fashion</a:t>
            </a:r>
          </a:p>
        </p:txBody>
      </p:sp>
      <p:sp>
        <p:nvSpPr>
          <p:cNvPr id="4" name="Content Placeholder 13">
            <a:extLst>
              <a:ext uri="{FF2B5EF4-FFF2-40B4-BE49-F238E27FC236}">
                <a16:creationId xmlns:a16="http://schemas.microsoft.com/office/drawing/2014/main" id="{6AC4BEC3-6102-4BAD-8B8A-B4E74806540D}"/>
              </a:ext>
            </a:extLst>
          </p:cNvPr>
          <p:cNvSpPr txBox="1">
            <a:spLocks/>
          </p:cNvSpPr>
          <p:nvPr/>
        </p:nvSpPr>
        <p:spPr>
          <a:xfrm>
            <a:off x="5187849" y="1443789"/>
            <a:ext cx="6395206" cy="4828673"/>
          </a:xfrm>
          <a:prstGeom prst="rect">
            <a:avLst/>
          </a:prstGeom>
          <a:noFill/>
          <a:ln>
            <a:noFill/>
          </a:ln>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GB" b="1" i="1" dirty="0">
                <a:solidFill>
                  <a:schemeClr val="accent3">
                    <a:lumMod val="75000"/>
                  </a:schemeClr>
                </a:solidFill>
              </a:rPr>
              <a:t>Far fewer groups met with each other outside of the seminars, with only approx. 50% meeting once a week.</a:t>
            </a:r>
          </a:p>
          <a:p>
            <a:r>
              <a:rPr lang="en-GB" b="1" i="1" dirty="0">
                <a:solidFill>
                  <a:schemeClr val="accent1"/>
                </a:solidFill>
              </a:rPr>
              <a:t>Participation, communication and expectations issues  were more difficult to resolve as students were not so able to communicate digitally and were reliant on the seminars to meet their fellow teammates.</a:t>
            </a:r>
          </a:p>
          <a:p>
            <a:r>
              <a:rPr lang="en-GB" b="1" i="1" dirty="0">
                <a:solidFill>
                  <a:schemeClr val="accent2"/>
                </a:solidFill>
              </a:rPr>
              <a:t>Monitor attendance and group participation in the offline spaces is problematic </a:t>
            </a:r>
          </a:p>
          <a:p>
            <a:r>
              <a:rPr lang="en-GB" b="1" i="1" dirty="0">
                <a:solidFill>
                  <a:schemeClr val="accent5"/>
                </a:solidFill>
              </a:rPr>
              <a:t>For many of the groups the standard of outputs was still extremely high, and incorporated aesthetic qualities as well as high academic qualities.</a:t>
            </a:r>
          </a:p>
          <a:p>
            <a:endParaRPr lang="en-GB" dirty="0"/>
          </a:p>
          <a:p>
            <a:endParaRPr lang="en-GB" dirty="0"/>
          </a:p>
        </p:txBody>
      </p:sp>
    </p:spTree>
    <p:extLst>
      <p:ext uri="{BB962C8B-B14F-4D97-AF65-F5344CB8AC3E}">
        <p14:creationId xmlns:p14="http://schemas.microsoft.com/office/powerpoint/2010/main" val="362630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CC5405-7B24-482A-8897-8DA84D105115}"/>
              </a:ext>
            </a:extLst>
          </p:cNvPr>
          <p:cNvSpPr/>
          <p:nvPr/>
        </p:nvSpPr>
        <p:spPr>
          <a:xfrm>
            <a:off x="64628" y="0"/>
            <a:ext cx="58717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570" y="1501719"/>
            <a:ext cx="5936343" cy="1838234"/>
          </a:xfrm>
          <a:prstGeom prst="rect">
            <a:avLst/>
          </a:prstGeom>
          <a:noFill/>
        </p:spPr>
        <p:txBody>
          <a:bodyPr wrap="square" lIns="1548000" rtlCol="0" anchor="ctr" anchorCtr="0">
            <a:noAutofit/>
          </a:bodyPr>
          <a:lstStyle/>
          <a:p>
            <a:r>
              <a:rPr lang="en-GB" u="sng" dirty="0"/>
              <a:t>Engagement</a:t>
            </a:r>
          </a:p>
          <a:p>
            <a:r>
              <a:rPr lang="en-GB" dirty="0"/>
              <a:t>S</a:t>
            </a:r>
            <a:r>
              <a:rPr lang="en-GB" sz="1800" kern="1200" dirty="0">
                <a:solidFill>
                  <a:schemeClr val="tx1"/>
                </a:solidFill>
                <a:effectLst/>
                <a:latin typeface="+mn-lt"/>
                <a:ea typeface="+mn-ea"/>
                <a:cs typeface="+mn-cs"/>
              </a:rPr>
              <a:t>tudents’ levels of engagement with group activities were not linked to assessment. </a:t>
            </a:r>
            <a:endParaRPr lang="en-GB" dirty="0">
              <a:solidFill>
                <a:srgbClr val="FF0000"/>
              </a:solidFill>
            </a:endParaRPr>
          </a:p>
        </p:txBody>
      </p:sp>
      <p:sp>
        <p:nvSpPr>
          <p:cNvPr id="24" name="TextBox 23"/>
          <p:cNvSpPr txBox="1"/>
          <p:nvPr/>
        </p:nvSpPr>
        <p:spPr>
          <a:xfrm>
            <a:off x="-72570" y="3117369"/>
            <a:ext cx="6096000" cy="1838234"/>
          </a:xfrm>
          <a:prstGeom prst="rect">
            <a:avLst/>
          </a:prstGeom>
          <a:noFill/>
        </p:spPr>
        <p:txBody>
          <a:bodyPr wrap="square" lIns="1548000" rtlCol="0" anchor="ctr" anchorCtr="0">
            <a:noAutofit/>
          </a:bodyPr>
          <a:lstStyle/>
          <a:p>
            <a:r>
              <a:rPr lang="en-GB" u="sng" dirty="0"/>
              <a:t>Experience</a:t>
            </a:r>
          </a:p>
          <a:p>
            <a:r>
              <a:rPr lang="en-GB" dirty="0"/>
              <a:t>The student’s learning journey was enhanced through utilising group activities that required active participation and enabled them to learn collaboratively and build relationships. </a:t>
            </a:r>
            <a:endParaRPr lang="en-US" dirty="0">
              <a:solidFill>
                <a:srgbClr val="FF0000"/>
              </a:solidFill>
            </a:endParaRPr>
          </a:p>
        </p:txBody>
      </p:sp>
      <p:sp>
        <p:nvSpPr>
          <p:cNvPr id="25" name="TextBox 24"/>
          <p:cNvSpPr txBox="1"/>
          <p:nvPr/>
        </p:nvSpPr>
        <p:spPr>
          <a:xfrm>
            <a:off x="-72570" y="4733018"/>
            <a:ext cx="6096000" cy="1838234"/>
          </a:xfrm>
          <a:prstGeom prst="rect">
            <a:avLst/>
          </a:prstGeom>
          <a:noFill/>
        </p:spPr>
        <p:txBody>
          <a:bodyPr wrap="square" lIns="1548000" rtlCol="0" anchor="ctr" anchorCtr="0">
            <a:noAutofit/>
          </a:bodyPr>
          <a:lstStyle/>
          <a:p>
            <a:r>
              <a:rPr lang="en-GB" u="sng" dirty="0"/>
              <a:t>Outputs</a:t>
            </a:r>
          </a:p>
          <a:p>
            <a:r>
              <a:rPr lang="en-GB" dirty="0"/>
              <a:t>The student’s achievements were deepened through active group learning whether for intrinsic or extrinsic reward. </a:t>
            </a:r>
            <a:endParaRPr lang="en-US" dirty="0"/>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a:xfrm>
            <a:off x="11784012" y="5607268"/>
            <a:ext cx="407988" cy="365125"/>
          </a:xfrm>
        </p:spPr>
        <p:txBody>
          <a:bodyPr/>
          <a:lstStyle/>
          <a:p>
            <a:fld id="{13D2E340-0663-474B-992C-9192B5C45E57}" type="slidenum">
              <a:rPr lang="en-US" smtClean="0"/>
              <a:t>12</a:t>
            </a:fld>
            <a:endParaRPr lang="en-US"/>
          </a:p>
        </p:txBody>
      </p:sp>
      <p:sp>
        <p:nvSpPr>
          <p:cNvPr id="29" name="Oval 28"/>
          <p:cNvSpPr/>
          <p:nvPr/>
        </p:nvSpPr>
        <p:spPr>
          <a:xfrm>
            <a:off x="195679" y="1822689"/>
            <a:ext cx="1150344" cy="111409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2424" y="3392105"/>
            <a:ext cx="1150344" cy="111409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00305" y="5069251"/>
            <a:ext cx="1150344" cy="111409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agnifying Glass Icon Images, Stock Photos &amp;amp; Vectors | Shutterstock"/>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1538" y1="66429" x2="31538" y2="66429"/>
                        <a14:foregroundMark x1="66538" y1="30000" x2="66538"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195679" y="1757406"/>
            <a:ext cx="1150344" cy="12388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agnifying Glass Icon Images, Stock Photos &amp;amp; Vectors | Shutterstock"/>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1538" y1="66429" x2="31538" y2="66429"/>
                        <a14:foregroundMark x1="66538" y1="30000" x2="66538"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112424" y="3329737"/>
            <a:ext cx="1150344" cy="12388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agnifying Glass Icon Images, Stock Photos &amp;amp; Vectors | Shutterstock"/>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1538" y1="66429" x2="31538" y2="66429"/>
                        <a14:foregroundMark x1="66538" y1="30000" x2="66538"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143553" y="5006883"/>
            <a:ext cx="1150344" cy="12388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0EF901E-0333-4F37-A2B0-2147DC840530}"/>
              </a:ext>
            </a:extLst>
          </p:cNvPr>
          <p:cNvSpPr>
            <a:spLocks noGrp="1"/>
          </p:cNvSpPr>
          <p:nvPr>
            <p:ph type="title"/>
          </p:nvPr>
        </p:nvSpPr>
        <p:spPr>
          <a:xfrm>
            <a:off x="-18202" y="-723243"/>
            <a:ext cx="6209613" cy="2221622"/>
          </a:xfrm>
        </p:spPr>
        <p:txBody>
          <a:bodyPr>
            <a:normAutofit/>
          </a:bodyPr>
          <a:lstStyle/>
          <a:p>
            <a:pPr algn="ctr"/>
            <a:r>
              <a:rPr lang="en-GB" sz="3600" u="sng" dirty="0"/>
              <a:t>Stage 1 Findings:</a:t>
            </a:r>
            <a:br>
              <a:rPr lang="en-GB" sz="3600" u="sng" dirty="0"/>
            </a:br>
            <a:r>
              <a:rPr lang="en-GB" sz="3600" u="sng" dirty="0"/>
              <a:t> Online Setting</a:t>
            </a:r>
          </a:p>
        </p:txBody>
      </p:sp>
      <p:sp>
        <p:nvSpPr>
          <p:cNvPr id="21" name="Title 4">
            <a:extLst>
              <a:ext uri="{FF2B5EF4-FFF2-40B4-BE49-F238E27FC236}">
                <a16:creationId xmlns:a16="http://schemas.microsoft.com/office/drawing/2014/main" id="{C44E7BBB-1D44-4033-A4B5-7D908831EB32}"/>
              </a:ext>
            </a:extLst>
          </p:cNvPr>
          <p:cNvSpPr txBox="1">
            <a:spLocks/>
          </p:cNvSpPr>
          <p:nvPr/>
        </p:nvSpPr>
        <p:spPr>
          <a:xfrm>
            <a:off x="6000971" y="-716490"/>
            <a:ext cx="6209613" cy="2221622"/>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GB" sz="3600" u="sng" dirty="0"/>
              <a:t>Stage 2 Findings:</a:t>
            </a:r>
          </a:p>
          <a:p>
            <a:pPr algn="ctr"/>
            <a:r>
              <a:rPr lang="en-GB" sz="3600" u="sng" dirty="0"/>
              <a:t>On-campus Setting</a:t>
            </a:r>
          </a:p>
        </p:txBody>
      </p:sp>
      <p:sp>
        <p:nvSpPr>
          <p:cNvPr id="26" name="TextBox 25">
            <a:extLst>
              <a:ext uri="{FF2B5EF4-FFF2-40B4-BE49-F238E27FC236}">
                <a16:creationId xmlns:a16="http://schemas.microsoft.com/office/drawing/2014/main" id="{9A2DAFD0-AB44-4367-8490-2E219DFF09FD}"/>
              </a:ext>
            </a:extLst>
          </p:cNvPr>
          <p:cNvSpPr txBox="1"/>
          <p:nvPr/>
        </p:nvSpPr>
        <p:spPr>
          <a:xfrm>
            <a:off x="5986166" y="1567002"/>
            <a:ext cx="5936343" cy="1838234"/>
          </a:xfrm>
          <a:prstGeom prst="rect">
            <a:avLst/>
          </a:prstGeom>
          <a:noFill/>
        </p:spPr>
        <p:txBody>
          <a:bodyPr wrap="square" lIns="1548000" rtlCol="0" anchor="ctr" anchorCtr="0">
            <a:noAutofit/>
          </a:bodyPr>
          <a:lstStyle/>
          <a:p>
            <a:r>
              <a:rPr lang="en-GB" u="sng" dirty="0"/>
              <a:t>Engagement</a:t>
            </a:r>
          </a:p>
          <a:p>
            <a:r>
              <a:rPr lang="en-GB" dirty="0"/>
              <a:t>S</a:t>
            </a:r>
            <a:r>
              <a:rPr lang="en-GB" sz="1800" kern="1200" dirty="0">
                <a:solidFill>
                  <a:schemeClr val="tx1"/>
                </a:solidFill>
                <a:effectLst/>
                <a:latin typeface="+mn-lt"/>
                <a:ea typeface="+mn-ea"/>
                <a:cs typeface="+mn-cs"/>
              </a:rPr>
              <a:t>tudents’ levels of engagement with group activities are linked to assessment. </a:t>
            </a:r>
            <a:endParaRPr lang="en-GB" dirty="0">
              <a:solidFill>
                <a:srgbClr val="FF0000"/>
              </a:solidFill>
            </a:endParaRPr>
          </a:p>
        </p:txBody>
      </p:sp>
      <p:sp>
        <p:nvSpPr>
          <p:cNvPr id="27" name="TextBox 26">
            <a:extLst>
              <a:ext uri="{FF2B5EF4-FFF2-40B4-BE49-F238E27FC236}">
                <a16:creationId xmlns:a16="http://schemas.microsoft.com/office/drawing/2014/main" id="{E341B918-8F52-49A9-A19C-3EEC01A122F3}"/>
              </a:ext>
            </a:extLst>
          </p:cNvPr>
          <p:cNvSpPr txBox="1"/>
          <p:nvPr/>
        </p:nvSpPr>
        <p:spPr>
          <a:xfrm>
            <a:off x="5986166" y="3182652"/>
            <a:ext cx="6096000" cy="1838234"/>
          </a:xfrm>
          <a:prstGeom prst="rect">
            <a:avLst/>
          </a:prstGeom>
          <a:noFill/>
        </p:spPr>
        <p:txBody>
          <a:bodyPr wrap="square" lIns="1548000" rtlCol="0" anchor="ctr" anchorCtr="0">
            <a:noAutofit/>
          </a:bodyPr>
          <a:lstStyle/>
          <a:p>
            <a:r>
              <a:rPr lang="en-GB" u="sng" dirty="0"/>
              <a:t>Experience</a:t>
            </a:r>
          </a:p>
          <a:p>
            <a:r>
              <a:rPr lang="en-GB" dirty="0"/>
              <a:t>The student’s learning journey is enhanced through utilising group activities, however collaborative and participation is key. </a:t>
            </a:r>
            <a:endParaRPr lang="en-US" dirty="0">
              <a:solidFill>
                <a:srgbClr val="FF0000"/>
              </a:solidFill>
            </a:endParaRPr>
          </a:p>
        </p:txBody>
      </p:sp>
      <p:sp>
        <p:nvSpPr>
          <p:cNvPr id="28" name="TextBox 27">
            <a:extLst>
              <a:ext uri="{FF2B5EF4-FFF2-40B4-BE49-F238E27FC236}">
                <a16:creationId xmlns:a16="http://schemas.microsoft.com/office/drawing/2014/main" id="{168A56DE-4FFA-45FD-B8AF-9846F920EF4D}"/>
              </a:ext>
            </a:extLst>
          </p:cNvPr>
          <p:cNvSpPr txBox="1"/>
          <p:nvPr/>
        </p:nvSpPr>
        <p:spPr>
          <a:xfrm>
            <a:off x="5986166" y="4798301"/>
            <a:ext cx="6096000" cy="1838234"/>
          </a:xfrm>
          <a:prstGeom prst="rect">
            <a:avLst/>
          </a:prstGeom>
          <a:noFill/>
        </p:spPr>
        <p:txBody>
          <a:bodyPr wrap="square" lIns="1548000" rtlCol="0" anchor="ctr" anchorCtr="0">
            <a:noAutofit/>
          </a:bodyPr>
          <a:lstStyle/>
          <a:p>
            <a:r>
              <a:rPr lang="en-GB" u="sng" dirty="0"/>
              <a:t>Outputs</a:t>
            </a:r>
          </a:p>
          <a:p>
            <a:r>
              <a:rPr lang="en-GB" dirty="0"/>
              <a:t>The student’s achievements are deepened through active group learning but this is motivated by extrinsic reward.</a:t>
            </a:r>
            <a:endParaRPr lang="en-US" dirty="0"/>
          </a:p>
        </p:txBody>
      </p:sp>
      <p:sp>
        <p:nvSpPr>
          <p:cNvPr id="30" name="Oval 29">
            <a:extLst>
              <a:ext uri="{FF2B5EF4-FFF2-40B4-BE49-F238E27FC236}">
                <a16:creationId xmlns:a16="http://schemas.microsoft.com/office/drawing/2014/main" id="{7FC87354-709A-4E98-80D8-3E833DA8C2F6}"/>
              </a:ext>
            </a:extLst>
          </p:cNvPr>
          <p:cNvSpPr/>
          <p:nvPr/>
        </p:nvSpPr>
        <p:spPr>
          <a:xfrm>
            <a:off x="6254415" y="1887972"/>
            <a:ext cx="1150344" cy="1114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01845D4-77A0-4085-BDB5-6937412CD737}"/>
              </a:ext>
            </a:extLst>
          </p:cNvPr>
          <p:cNvSpPr/>
          <p:nvPr/>
        </p:nvSpPr>
        <p:spPr>
          <a:xfrm>
            <a:off x="6171160" y="3457388"/>
            <a:ext cx="1150344" cy="1114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7635466-30F1-443D-AF09-2821E30744CF}"/>
              </a:ext>
            </a:extLst>
          </p:cNvPr>
          <p:cNvSpPr/>
          <p:nvPr/>
        </p:nvSpPr>
        <p:spPr>
          <a:xfrm>
            <a:off x="6159041" y="5134534"/>
            <a:ext cx="1150344" cy="1114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2" descr="Magnifying Glass Icon Images, Stock Photos &amp;amp; Vectors | Shutterstock">
            <a:extLst>
              <a:ext uri="{FF2B5EF4-FFF2-40B4-BE49-F238E27FC236}">
                <a16:creationId xmlns:a16="http://schemas.microsoft.com/office/drawing/2014/main" id="{EEDB6AD7-D93A-47A4-9394-A7C500E71EC8}"/>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1538" y1="66429" x2="31538" y2="66429"/>
                        <a14:foregroundMark x1="66538" y1="30000" x2="66538"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6202289" y="1853493"/>
            <a:ext cx="1150344" cy="12388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agnifying Glass Icon Images, Stock Photos &amp;amp; Vectors | Shutterstock">
            <a:extLst>
              <a:ext uri="{FF2B5EF4-FFF2-40B4-BE49-F238E27FC236}">
                <a16:creationId xmlns:a16="http://schemas.microsoft.com/office/drawing/2014/main" id="{1E1B3F91-EE25-4B0B-A7D5-FF0839E1631B}"/>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1538" y1="66429" x2="31538" y2="66429"/>
                        <a14:foregroundMark x1="66538" y1="30000" x2="66538"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6133013" y="3407462"/>
            <a:ext cx="1150344" cy="12388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agnifying Glass Icon Images, Stock Photos &amp;amp; Vectors | Shutterstock">
            <a:extLst>
              <a:ext uri="{FF2B5EF4-FFF2-40B4-BE49-F238E27FC236}">
                <a16:creationId xmlns:a16="http://schemas.microsoft.com/office/drawing/2014/main" id="{9C24709C-4873-437B-A9A4-74B7427DE408}"/>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1538" y1="66429" x2="31538" y2="66429"/>
                        <a14:foregroundMark x1="66538" y1="30000" x2="66538"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6138413" y="5090561"/>
            <a:ext cx="1150344" cy="12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05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13</a:t>
            </a:fld>
            <a:endParaRPr lang="en-US" dirty="0"/>
          </a:p>
        </p:txBody>
      </p:sp>
      <p:sp>
        <p:nvSpPr>
          <p:cNvPr id="6" name="Title 5"/>
          <p:cNvSpPr>
            <a:spLocks noGrp="1"/>
          </p:cNvSpPr>
          <p:nvPr>
            <p:ph type="title"/>
          </p:nvPr>
        </p:nvSpPr>
        <p:spPr/>
        <p:txBody>
          <a:bodyPr/>
          <a:lstStyle/>
          <a:p>
            <a:r>
              <a:rPr lang="en-GB" dirty="0"/>
              <a:t>Final Reflections</a:t>
            </a:r>
          </a:p>
        </p:txBody>
      </p:sp>
      <p:sp>
        <p:nvSpPr>
          <p:cNvPr id="2" name="Content Placeholder 1"/>
          <p:cNvSpPr>
            <a:spLocks noGrp="1"/>
          </p:cNvSpPr>
          <p:nvPr>
            <p:ph idx="1"/>
          </p:nvPr>
        </p:nvSpPr>
        <p:spPr>
          <a:xfrm>
            <a:off x="5256624" y="390664"/>
            <a:ext cx="6248398" cy="6076671"/>
          </a:xfrm>
        </p:spPr>
        <p:txBody>
          <a:bodyPr vert="horz" lIns="91440" tIns="45720" rIns="91440" bIns="45720" rtlCol="0" anchor="t">
            <a:noAutofit/>
          </a:bodyPr>
          <a:lstStyle/>
          <a:p>
            <a:pPr marL="283210" indent="-283210">
              <a:spcBef>
                <a:spcPts val="0"/>
              </a:spcBef>
            </a:pPr>
            <a:r>
              <a:rPr lang="en-GB" dirty="0">
                <a:solidFill>
                  <a:schemeClr val="tx1"/>
                </a:solidFill>
              </a:rPr>
              <a:t>S</a:t>
            </a:r>
            <a:r>
              <a:rPr lang="en-GB" kern="1200" dirty="0">
                <a:solidFill>
                  <a:schemeClr val="tx1"/>
                </a:solidFill>
                <a:effectLst/>
                <a:latin typeface="+mn-lt"/>
                <a:ea typeface="+mn-ea"/>
                <a:cs typeface="+mn-cs"/>
              </a:rPr>
              <a:t>tudents’ levels of engagement with group activities appear to be greatly impacted by the environmental factors that are beyond our control. </a:t>
            </a:r>
            <a:endParaRPr lang="en-GB" dirty="0"/>
          </a:p>
          <a:p>
            <a:pPr marL="283210" indent="-283210">
              <a:spcBef>
                <a:spcPts val="0"/>
              </a:spcBef>
            </a:pPr>
            <a:endParaRPr lang="en-GB" dirty="0"/>
          </a:p>
          <a:p>
            <a:pPr marL="283210" indent="-283210">
              <a:spcBef>
                <a:spcPts val="0"/>
              </a:spcBef>
            </a:pPr>
            <a:r>
              <a:rPr lang="en-GB" dirty="0"/>
              <a:t>In exclusively online settings students valued their learning journey and found peer learning in small class settings being very rewarding.</a:t>
            </a:r>
          </a:p>
          <a:p>
            <a:pPr marL="0" indent="0">
              <a:spcBef>
                <a:spcPts val="0"/>
              </a:spcBef>
              <a:buNone/>
            </a:pPr>
            <a:endParaRPr lang="en-GB" dirty="0"/>
          </a:p>
          <a:p>
            <a:pPr marL="283210" indent="-283210">
              <a:spcBef>
                <a:spcPts val="0"/>
              </a:spcBef>
            </a:pPr>
            <a:r>
              <a:rPr lang="en-GB" dirty="0"/>
              <a:t>Since returning to campus teaching, we have found that participation in group activities is linked to the extrinsic reward provided by group summative assessment.</a:t>
            </a:r>
          </a:p>
          <a:p>
            <a:pPr marL="283210" indent="-283210">
              <a:spcBef>
                <a:spcPts val="0"/>
              </a:spcBef>
            </a:pPr>
            <a:endParaRPr lang="en-GB" dirty="0"/>
          </a:p>
          <a:p>
            <a:pPr marL="283210" indent="-283210">
              <a:spcBef>
                <a:spcPts val="0"/>
              </a:spcBef>
            </a:pPr>
            <a:r>
              <a:rPr lang="en-GB" dirty="0"/>
              <a:t>We continue to advocate collaborative and group learning within the teaching delivery, but recognise the need to research into alternative delivery methods in order to improve student attendance and engagement.</a:t>
            </a:r>
          </a:p>
          <a:p>
            <a:pPr marL="283210" indent="-283210">
              <a:spcBef>
                <a:spcPts val="0"/>
              </a:spcBef>
            </a:pPr>
            <a:endParaRPr lang="en-GB" dirty="0"/>
          </a:p>
          <a:p>
            <a:pPr marL="283210" indent="-283210">
              <a:spcBef>
                <a:spcPts val="0"/>
              </a:spcBef>
            </a:pPr>
            <a:endParaRPr lang="en-GB" dirty="0"/>
          </a:p>
          <a:p>
            <a:pPr marL="0" indent="0">
              <a:spcBef>
                <a:spcPts val="0"/>
              </a:spcBef>
              <a:buNone/>
            </a:pPr>
            <a:endParaRPr lang="en-GB" dirty="0"/>
          </a:p>
        </p:txBody>
      </p:sp>
      <p:pic>
        <p:nvPicPr>
          <p:cNvPr id="2050" name="Picture 2" descr="Collaborative Learning Icons - Download Free Vector Icons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6493" y="3336141"/>
            <a:ext cx="2454013" cy="24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3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14</a:t>
            </a:fld>
            <a:endParaRPr lang="en-US" dirty="0"/>
          </a:p>
        </p:txBody>
      </p:sp>
      <p:sp>
        <p:nvSpPr>
          <p:cNvPr id="6" name="Title 5"/>
          <p:cNvSpPr>
            <a:spLocks noGrp="1"/>
          </p:cNvSpPr>
          <p:nvPr>
            <p:ph type="title"/>
          </p:nvPr>
        </p:nvSpPr>
        <p:spPr>
          <a:xfrm>
            <a:off x="855354" y="569057"/>
            <a:ext cx="3833906" cy="2221622"/>
          </a:xfrm>
        </p:spPr>
        <p:txBody>
          <a:bodyPr/>
          <a:lstStyle/>
          <a:p>
            <a:r>
              <a:rPr lang="en-GB" dirty="0"/>
              <a:t>Going Forward</a:t>
            </a:r>
          </a:p>
        </p:txBody>
      </p:sp>
      <p:sp>
        <p:nvSpPr>
          <p:cNvPr id="2" name="Content Placeholder 1"/>
          <p:cNvSpPr>
            <a:spLocks noGrp="1"/>
          </p:cNvSpPr>
          <p:nvPr>
            <p:ph idx="1"/>
          </p:nvPr>
        </p:nvSpPr>
        <p:spPr>
          <a:xfrm>
            <a:off x="5251232" y="754446"/>
            <a:ext cx="6248398" cy="5749258"/>
          </a:xfrm>
        </p:spPr>
        <p:txBody>
          <a:bodyPr>
            <a:normAutofit/>
          </a:bodyPr>
          <a:lstStyle/>
          <a:p>
            <a:pPr marL="0" indent="0">
              <a:buNone/>
            </a:pPr>
            <a:r>
              <a:rPr lang="en-GB" sz="2200" b="1" dirty="0"/>
              <a:t>Key Challenge:</a:t>
            </a:r>
          </a:p>
          <a:p>
            <a:pPr marL="0" indent="0" algn="ctr">
              <a:buNone/>
            </a:pPr>
            <a:r>
              <a:rPr lang="en-GB" sz="2200" dirty="0"/>
              <a:t>How do we design group activities that are not linked to extrinsic reward, but which have high levels of active participation even when students are not craving the need for community due to lockdown?</a:t>
            </a:r>
          </a:p>
          <a:p>
            <a:endParaRPr lang="en-GB" dirty="0"/>
          </a:p>
          <a:p>
            <a:endParaRPr lang="en-GB" dirty="0"/>
          </a:p>
          <a:p>
            <a:pPr marL="0" indent="0">
              <a:buNone/>
            </a:pPr>
            <a:r>
              <a:rPr lang="en-GB" b="1" dirty="0"/>
              <a:t>Is low engagement for intrinsic learning the new normal? </a:t>
            </a:r>
          </a:p>
          <a:p>
            <a:pPr marL="0" indent="0">
              <a:buNone/>
            </a:pPr>
            <a:r>
              <a:rPr lang="en-GB" dirty="0"/>
              <a:t>As students adjust to the return to in person teaching over the coming years, will they also balance attending university with the other commitments and distractions that life out of lockdown holds?</a:t>
            </a:r>
          </a:p>
          <a:p>
            <a:endParaRPr lang="en-GB" dirty="0"/>
          </a:p>
        </p:txBody>
      </p:sp>
      <p:pic>
        <p:nvPicPr>
          <p:cNvPr id="1026" name="Picture 2" descr="Technology Strategy Icon HD Stock Image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10628" t="17665" r="9783" b="22097"/>
          <a:stretch/>
        </p:blipFill>
        <p:spPr bwMode="auto">
          <a:xfrm>
            <a:off x="395052" y="3629075"/>
            <a:ext cx="4294208" cy="240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466501" y="465402"/>
            <a:ext cx="10941588" cy="1432055"/>
          </a:xfrm>
          <a:solidFill>
            <a:srgbClr val="1D1A1D"/>
          </a:solidFill>
          <a:ln>
            <a:noFill/>
          </a:ln>
        </p:spPr>
        <p:txBody>
          <a:bodyPr anchor="ctr"/>
          <a:lstStyle/>
          <a:p>
            <a:pPr algn="l">
              <a:lnSpc>
                <a:spcPct val="120000"/>
              </a:lnSpc>
            </a:pPr>
            <a:r>
              <a:rPr lang="en-GB" sz="3200" b="1" i="0" u="sng" dirty="0">
                <a:effectLst/>
                <a:latin typeface="+mj-lt"/>
                <a:ea typeface="Times New Roman" panose="02020603050405020304" pitchFamily="18" charset="0"/>
              </a:rPr>
              <a:t>Deep Learning Through Constructive Alignment</a:t>
            </a:r>
            <a:r>
              <a:rPr lang="en-GB" sz="3200" b="1" u="sng" dirty="0"/>
              <a:t/>
            </a:r>
            <a:br>
              <a:rPr lang="en-GB" sz="3200" b="1" u="sng" dirty="0"/>
            </a:br>
            <a:r>
              <a:rPr lang="en-GB" sz="2400" dirty="0"/>
              <a:t>A Critically Reflective Case Study of Student Engagement and Group Learning.</a:t>
            </a:r>
          </a:p>
          <a:p>
            <a:pPr algn="l">
              <a:lnSpc>
                <a:spcPct val="120000"/>
              </a:lnSpc>
            </a:pPr>
            <a:endParaRPr lang="en-GB" sz="2400" dirty="0"/>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8720"/>
          <a:stretch/>
        </p:blipFill>
        <p:spPr>
          <a:xfrm>
            <a:off x="3323411" y="3903087"/>
            <a:ext cx="1832193" cy="1832193"/>
          </a:xfrm>
        </p:spPr>
      </p:pic>
      <p:sp>
        <p:nvSpPr>
          <p:cNvPr id="4" name="Rectangle 3"/>
          <p:cNvSpPr/>
          <p:nvPr/>
        </p:nvSpPr>
        <p:spPr>
          <a:xfrm>
            <a:off x="2405503" y="2629669"/>
            <a:ext cx="2938729" cy="1200329"/>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Fiona Velez-Colby FHEA</a:t>
            </a:r>
          </a:p>
          <a:p>
            <a:r>
              <a:rPr lang="en-GB" dirty="0"/>
              <a:t>Lecturer in Fashion Retail Technology</a:t>
            </a:r>
          </a:p>
          <a:p>
            <a:endParaRPr lang="en-GB" dirty="0"/>
          </a:p>
        </p:txBody>
      </p:sp>
      <p:sp>
        <p:nvSpPr>
          <p:cNvPr id="8" name="Rectangle 7"/>
          <p:cNvSpPr/>
          <p:nvPr/>
        </p:nvSpPr>
        <p:spPr>
          <a:xfrm>
            <a:off x="559099" y="4357518"/>
            <a:ext cx="2764312" cy="923330"/>
          </a:xfrm>
          <a:prstGeom prst="rect">
            <a:avLst/>
          </a:prstGeom>
        </p:spPr>
        <p:txBody>
          <a:bodyPr wrap="square">
            <a:spAutoFit/>
          </a:bodyPr>
          <a:lstStyle/>
          <a:p>
            <a:pPr algn="r"/>
            <a:r>
              <a:rPr lang="en-GB" dirty="0">
                <a:ea typeface="Calibri" panose="020F0502020204030204" pitchFamily="34" charset="0"/>
                <a:cs typeface="Times New Roman" panose="02020603050405020304" pitchFamily="18" charset="0"/>
              </a:rPr>
              <a:t>Janine Dixon FHEA</a:t>
            </a:r>
          </a:p>
          <a:p>
            <a:pPr algn="r"/>
            <a:r>
              <a:rPr lang="en-GB" dirty="0">
                <a:cs typeface="Times New Roman" panose="02020603050405020304" pitchFamily="18" charset="0"/>
              </a:rPr>
              <a:t>Lecturer in Garment Technology</a:t>
            </a:r>
            <a:endParaRPr lang="en-GB" dirty="0"/>
          </a:p>
        </p:txBody>
      </p:sp>
      <p:pic>
        <p:nvPicPr>
          <p:cNvPr id="10" name="Picture Placeholder 52">
            <a:extLst>
              <a:ext uri="{FF2B5EF4-FFF2-40B4-BE49-F238E27FC236}">
                <a16:creationId xmlns:a16="http://schemas.microsoft.com/office/drawing/2014/main" id="{3A9FE351-A4C6-4292-8E5E-15D6D36A50E2}"/>
              </a:ext>
            </a:extLst>
          </p:cNvPr>
          <p:cNvPicPr>
            <a:picLocks noChangeAspect="1"/>
          </p:cNvPicPr>
          <p:nvPr/>
        </p:nvPicPr>
        <p:blipFill rotWithShape="1">
          <a:blip r:embed="rId5">
            <a:extLst>
              <a:ext uri="{28A0092B-C50C-407E-A947-70E740481C1C}">
                <a14:useLocalDpi xmlns:a14="http://schemas.microsoft.com/office/drawing/2010/main" val="0"/>
              </a:ext>
            </a:extLst>
          </a:blip>
          <a:srcRect l="13223" t="11297" r="19135" b="21061"/>
          <a:stretch/>
        </p:blipFill>
        <p:spPr>
          <a:xfrm>
            <a:off x="466501" y="2113330"/>
            <a:ext cx="1832193" cy="1832193"/>
          </a:xfrm>
          <a:prstGeom prst="ellipse">
            <a:avLst/>
          </a:prstGeom>
          <a:solidFill>
            <a:schemeClr val="bg1"/>
          </a:solidFill>
        </p:spPr>
      </p:pic>
      <p:sp>
        <p:nvSpPr>
          <p:cNvPr id="9" name="Title 1">
            <a:extLst>
              <a:ext uri="{FF2B5EF4-FFF2-40B4-BE49-F238E27FC236}">
                <a16:creationId xmlns:a16="http://schemas.microsoft.com/office/drawing/2014/main" id="{92679374-8EAE-4873-9BB6-F6C630302DA2}"/>
              </a:ext>
            </a:extLst>
          </p:cNvPr>
          <p:cNvSpPr txBox="1">
            <a:spLocks/>
          </p:cNvSpPr>
          <p:nvPr/>
        </p:nvSpPr>
        <p:spPr>
          <a:xfrm>
            <a:off x="6271129" y="2243369"/>
            <a:ext cx="5670487" cy="3173257"/>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6000" b="0" i="1" kern="1200" cap="none" baseline="0">
                <a:solidFill>
                  <a:schemeClr val="tx2"/>
                </a:solidFill>
                <a:latin typeface="+mj-lt"/>
                <a:ea typeface="+mj-ea"/>
                <a:cs typeface="+mj-cs"/>
              </a:defRPr>
            </a:lvl1pPr>
          </a:lstStyle>
          <a:p>
            <a:r>
              <a:rPr lang="en-GB" sz="6600" b="1" u="sng" dirty="0"/>
              <a:t>Questions?</a:t>
            </a:r>
            <a:endParaRPr lang="en-GB" sz="6600" dirty="0"/>
          </a:p>
        </p:txBody>
      </p:sp>
    </p:spTree>
    <p:extLst>
      <p:ext uri="{BB962C8B-B14F-4D97-AF65-F5344CB8AC3E}">
        <p14:creationId xmlns:p14="http://schemas.microsoft.com/office/powerpoint/2010/main" val="29486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466725" y="559678"/>
            <a:ext cx="4129181" cy="4952492"/>
          </a:xfrm>
        </p:spPr>
        <p:txBody>
          <a:bodyPr/>
          <a:lstStyle/>
          <a:p>
            <a:r>
              <a:rPr lang="en-US" dirty="0"/>
              <a:t>References</a:t>
            </a:r>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p:txBody>
          <a:bodyPr anchor="ctr">
            <a:normAutofit fontScale="70000" lnSpcReduction="20000"/>
          </a:bodyPr>
          <a:lstStyle/>
          <a:p>
            <a:r>
              <a:rPr lang="en-GB" dirty="0"/>
              <a:t>Adams, R. (2020). UK universities switching to online lectures and exams. The Guardian. Available at: https://www.theguardian.com/world/2020/mar/12/uk-universities-switching-to-online-lectures-and-exams </a:t>
            </a:r>
          </a:p>
          <a:p>
            <a:r>
              <a:rPr lang="en-GB" dirty="0" err="1"/>
              <a:t>Bena</a:t>
            </a:r>
            <a:r>
              <a:rPr lang="en-GB" dirty="0"/>
              <a:t>, L. (2021). Universities Respond to Covid-19. Available at: https://www.studentcrowd.com/article/university-responses-to-covid-19</a:t>
            </a:r>
          </a:p>
          <a:p>
            <a:r>
              <a:rPr lang="en-GB" dirty="0" err="1"/>
              <a:t>Benek</a:t>
            </a:r>
            <a:r>
              <a:rPr lang="en-GB" dirty="0"/>
              <a:t>-Rivera, J. &amp; Matthews, V.E. (2004) Active Learning with Jeopardy: Students Ask the Questions. Journal of Management Education 28(1):104-118</a:t>
            </a:r>
          </a:p>
          <a:p>
            <a:r>
              <a:rPr lang="en-GB" dirty="0"/>
              <a:t>Laal, M. &amp; </a:t>
            </a:r>
            <a:r>
              <a:rPr lang="en-GB" dirty="0" err="1"/>
              <a:t>Ghodsi</a:t>
            </a:r>
            <a:r>
              <a:rPr lang="en-GB" dirty="0"/>
              <a:t>, S. M., (2012) Benefits of collaborative learning. Procedia - Social and Behavioural Sciences 31, Pp 486 – 490 </a:t>
            </a:r>
          </a:p>
          <a:p>
            <a:r>
              <a:rPr lang="en-GB" dirty="0" err="1"/>
              <a:t>Massingham</a:t>
            </a:r>
            <a:r>
              <a:rPr lang="en-GB" dirty="0"/>
              <a:t>, P., &amp; T. Herrington. (2006). Does Attendance Matter? An Examination of Student Attitudes, Participation, Performance and Attendance. </a:t>
            </a:r>
            <a:r>
              <a:rPr lang="en-GB" i="1" dirty="0"/>
              <a:t>Journal of University Teaching and Learning Practice</a:t>
            </a:r>
            <a:r>
              <a:rPr lang="en-GB" dirty="0"/>
              <a:t> 3 (2): 82–103.</a:t>
            </a:r>
          </a:p>
          <a:p>
            <a:r>
              <a:rPr lang="en-GB" dirty="0"/>
              <a:t>Michael, N., Cater III, J.J. &amp; Varela, O. (2009) Active Versus Passive Teaching Styles: An Empirical Study of Student Learning Outcomes </a:t>
            </a:r>
            <a:r>
              <a:rPr lang="en-GB" i="1" dirty="0"/>
              <a:t>Human Resource Development Quarterly</a:t>
            </a:r>
            <a:r>
              <a:rPr lang="en-GB" dirty="0"/>
              <a:t>, 20 (4), pp397-418</a:t>
            </a:r>
          </a:p>
          <a:p>
            <a:r>
              <a:rPr lang="en-GB" dirty="0"/>
              <a:t>Walker, J.T., </a:t>
            </a:r>
            <a:r>
              <a:rPr lang="en-GB" dirty="0" err="1"/>
              <a:t>Fontinha</a:t>
            </a:r>
            <a:r>
              <a:rPr lang="en-GB" dirty="0"/>
              <a:t>, R., </a:t>
            </a:r>
            <a:r>
              <a:rPr lang="en-GB" dirty="0" err="1"/>
              <a:t>Haak-Saheem</a:t>
            </a:r>
            <a:r>
              <a:rPr lang="en-GB" dirty="0"/>
              <a:t>, </a:t>
            </a:r>
            <a:r>
              <a:rPr lang="en-GB" dirty="0" err="1"/>
              <a:t>Washika</a:t>
            </a:r>
            <a:r>
              <a:rPr lang="en-GB" dirty="0"/>
              <a:t> &amp; Brewster, C. (2020) The Effects of the COVID-19 Lockdown on Teaching and Engagement in UK Business Schools. Available at: </a:t>
            </a:r>
            <a:r>
              <a:rPr lang="en-GB" dirty="0">
                <a:hlinkClick r:id="rId2"/>
              </a:rPr>
              <a:t>https://ssrn.com/abstract=3717423</a:t>
            </a:r>
            <a:endParaRPr lang="en-GB" dirty="0"/>
          </a:p>
          <a:p>
            <a:r>
              <a:rPr lang="en-GB" dirty="0"/>
              <a:t>Wenger, E. (1998). Communities of Practice: Learning, Meaning, and Identity. Cambridge: Cambridge University Press.</a:t>
            </a: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16</a:t>
            </a:fld>
            <a:endParaRPr lang="en-US"/>
          </a:p>
        </p:txBody>
      </p:sp>
      <p:pic>
        <p:nvPicPr>
          <p:cNvPr id="8" name="Picture 2" descr="University logo | University brand | StaffNet | The University of Manchester"/>
          <p:cNvPicPr>
            <a:picLocks noChangeAspect="1" noChangeArrowheads="1"/>
          </p:cNvPicPr>
          <p:nvPr/>
        </p:nvPicPr>
        <p:blipFill rotWithShape="1">
          <a:blip r:embed="rId3">
            <a:extLst>
              <a:ext uri="{28A0092B-C50C-407E-A947-70E740481C1C}">
                <a14:useLocalDpi xmlns:a14="http://schemas.microsoft.com/office/drawing/2010/main" val="0"/>
              </a:ext>
            </a:extLst>
          </a:blip>
          <a:srcRect l="19214" t="21902" r="19163" b="15798"/>
          <a:stretch/>
        </p:blipFill>
        <p:spPr bwMode="auto">
          <a:xfrm>
            <a:off x="202379" y="258176"/>
            <a:ext cx="2193558" cy="100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1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307C3-E2A1-4D06-86DE-B749660F17E7}"/>
              </a:ext>
            </a:extLst>
          </p:cNvPr>
          <p:cNvSpPr>
            <a:spLocks noGrp="1"/>
          </p:cNvSpPr>
          <p:nvPr>
            <p:ph idx="1"/>
          </p:nvPr>
        </p:nvSpPr>
        <p:spPr>
          <a:xfrm>
            <a:off x="5393036" y="1760415"/>
            <a:ext cx="6248398" cy="4029739"/>
          </a:xfrm>
        </p:spPr>
        <p:txBody>
          <a:bodyPr/>
          <a:lstStyle/>
          <a:p>
            <a:pPr marL="0" indent="0">
              <a:buNone/>
            </a:pPr>
            <a:r>
              <a:rPr lang="en-GB" dirty="0"/>
              <a:t>Within two units on the Materials Fashion Business Technology UG programme,  we constructively aligned our group learning activities in the seminars with the lectures with the aim of positively impacting student engagement and experience. </a:t>
            </a:r>
          </a:p>
          <a:p>
            <a:pPr marL="0" indent="0">
              <a:buNone/>
            </a:pPr>
            <a:r>
              <a:rPr lang="en-GB" dirty="0"/>
              <a:t>Within the talk, we will consider whether students engage more deeply with lectures when linked to their group learning activities in the seminars and if the student’s learning journey is enhanced through utilising group activities to encourage participation learning in the lectures.</a:t>
            </a:r>
          </a:p>
        </p:txBody>
      </p:sp>
      <p:sp>
        <p:nvSpPr>
          <p:cNvPr id="4" name="Slide Number Placeholder 3">
            <a:extLst>
              <a:ext uri="{FF2B5EF4-FFF2-40B4-BE49-F238E27FC236}">
                <a16:creationId xmlns:a16="http://schemas.microsoft.com/office/drawing/2014/main" id="{6451BE76-A570-48B9-8D34-99A77C70A8B8}"/>
              </a:ext>
            </a:extLst>
          </p:cNvPr>
          <p:cNvSpPr>
            <a:spLocks noGrp="1"/>
          </p:cNvSpPr>
          <p:nvPr>
            <p:ph type="sldNum" sz="quarter" idx="12"/>
          </p:nvPr>
        </p:nvSpPr>
        <p:spPr/>
        <p:txBody>
          <a:bodyPr/>
          <a:lstStyle/>
          <a:p>
            <a:fld id="{13D2E340-0663-474B-992C-9192B5C45E57}" type="slidenum">
              <a:rPr lang="en-US" noProof="0" smtClean="0"/>
              <a:t>17</a:t>
            </a:fld>
            <a:endParaRPr lang="en-US" noProof="0"/>
          </a:p>
        </p:txBody>
      </p:sp>
      <p:sp>
        <p:nvSpPr>
          <p:cNvPr id="5" name="Title 4">
            <a:extLst>
              <a:ext uri="{FF2B5EF4-FFF2-40B4-BE49-F238E27FC236}">
                <a16:creationId xmlns:a16="http://schemas.microsoft.com/office/drawing/2014/main" id="{D0F6E944-4209-4B31-93B5-91EA3B2C87E8}"/>
              </a:ext>
            </a:extLst>
          </p:cNvPr>
          <p:cNvSpPr>
            <a:spLocks noGrp="1"/>
          </p:cNvSpPr>
          <p:nvPr>
            <p:ph type="title"/>
          </p:nvPr>
        </p:nvSpPr>
        <p:spPr/>
        <p:txBody>
          <a:bodyPr/>
          <a:lstStyle/>
          <a:p>
            <a:r>
              <a:rPr lang="en-GB" dirty="0"/>
              <a:t>Abstract</a:t>
            </a:r>
          </a:p>
        </p:txBody>
      </p:sp>
    </p:spTree>
    <p:extLst>
      <p:ext uri="{BB962C8B-B14F-4D97-AF65-F5344CB8AC3E}">
        <p14:creationId xmlns:p14="http://schemas.microsoft.com/office/powerpoint/2010/main" val="343841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244662" y="2672011"/>
            <a:ext cx="6507818" cy="1611469"/>
          </a:xfrm>
          <a:prstGeom prst="rect">
            <a:avLst/>
          </a:prstGeom>
          <a:solidFill>
            <a:schemeClr val="bg1"/>
          </a:solidFill>
        </p:spPr>
        <p:txBody>
          <a:bodyPr wrap="square" lIns="1548000" rtlCol="0" anchor="ctr" anchorCtr="0">
            <a:noAutofit/>
          </a:bodyPr>
          <a:lstStyle/>
          <a:p>
            <a:r>
              <a:rPr lang="en-GB" u="sng" dirty="0"/>
              <a:t>Experience</a:t>
            </a:r>
          </a:p>
          <a:p>
            <a:r>
              <a:rPr lang="en-GB" dirty="0"/>
              <a:t>Is the student’s learning journey enhanced through utilising group activities to encourage participation learning?</a:t>
            </a:r>
            <a:endParaRPr lang="en-US" dirty="0"/>
          </a:p>
        </p:txBody>
      </p:sp>
      <p:sp>
        <p:nvSpPr>
          <p:cNvPr id="25" name="TextBox 24"/>
          <p:cNvSpPr txBox="1"/>
          <p:nvPr/>
        </p:nvSpPr>
        <p:spPr>
          <a:xfrm>
            <a:off x="5244662" y="758429"/>
            <a:ext cx="6507818" cy="1611470"/>
          </a:xfrm>
          <a:prstGeom prst="rect">
            <a:avLst/>
          </a:prstGeom>
          <a:solidFill>
            <a:schemeClr val="bg1"/>
          </a:solidFill>
        </p:spPr>
        <p:txBody>
          <a:bodyPr wrap="square" lIns="1548000" rtlCol="0" anchor="ctr" anchorCtr="0">
            <a:noAutofit/>
          </a:bodyPr>
          <a:lstStyle/>
          <a:p>
            <a:r>
              <a:rPr lang="en-GB" u="sng" dirty="0"/>
              <a:t>Engagement</a:t>
            </a:r>
          </a:p>
          <a:p>
            <a:r>
              <a:rPr lang="en-GB" dirty="0"/>
              <a:t>Do students engage more deeply with group work when linked to assessment, than when simply meant to deepen knowledge and understanding?</a:t>
            </a:r>
            <a:endParaRPr lang="en-US" dirty="0"/>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2</a:t>
            </a:fld>
            <a:endParaRPr lang="en-US"/>
          </a:p>
        </p:txBody>
      </p:sp>
      <p:sp>
        <p:nvSpPr>
          <p:cNvPr id="9" name="Text Placeholder 8"/>
          <p:cNvSpPr>
            <a:spLocks noGrp="1"/>
          </p:cNvSpPr>
          <p:nvPr>
            <p:ph type="body" sz="quarter" idx="18"/>
          </p:nvPr>
        </p:nvSpPr>
        <p:spPr>
          <a:xfrm>
            <a:off x="610468" y="1912925"/>
            <a:ext cx="4005836" cy="2855913"/>
          </a:xfrm>
        </p:spPr>
        <p:txBody>
          <a:bodyPr vert="horz" lIns="91440" tIns="45720" rIns="91440" bIns="45720" rtlCol="0" anchor="t">
            <a:normAutofit/>
          </a:bodyPr>
          <a:lstStyle/>
          <a:p>
            <a:r>
              <a:rPr lang="en-GB" dirty="0">
                <a:solidFill>
                  <a:schemeClr val="tx1"/>
                </a:solidFill>
              </a:rPr>
              <a:t>A comparative study of online and on-campus studies:</a:t>
            </a:r>
          </a:p>
          <a:p>
            <a:r>
              <a:rPr lang="en-GB" dirty="0">
                <a:solidFill>
                  <a:schemeClr val="tx1"/>
                </a:solidFill>
              </a:rPr>
              <a:t>This research considers how group learning strategies can impact on student engagement, experiences, and outputs. </a:t>
            </a:r>
          </a:p>
          <a:p>
            <a:endParaRPr lang="en-GB" dirty="0"/>
          </a:p>
        </p:txBody>
      </p:sp>
      <p:sp>
        <p:nvSpPr>
          <p:cNvPr id="10" name="Title 9"/>
          <p:cNvSpPr>
            <a:spLocks noGrp="1"/>
          </p:cNvSpPr>
          <p:nvPr>
            <p:ph type="title"/>
          </p:nvPr>
        </p:nvSpPr>
        <p:spPr>
          <a:xfrm>
            <a:off x="782398" y="-547716"/>
            <a:ext cx="3833906" cy="2221622"/>
          </a:xfrm>
        </p:spPr>
        <p:txBody>
          <a:bodyPr>
            <a:normAutofit/>
          </a:bodyPr>
          <a:lstStyle/>
          <a:p>
            <a:r>
              <a:rPr lang="en-GB" dirty="0"/>
              <a:t>Purpose</a:t>
            </a:r>
          </a:p>
        </p:txBody>
      </p:sp>
      <p:sp>
        <p:nvSpPr>
          <p:cNvPr id="29" name="Oval 28"/>
          <p:cNvSpPr/>
          <p:nvPr/>
        </p:nvSpPr>
        <p:spPr>
          <a:xfrm>
            <a:off x="5439415" y="971445"/>
            <a:ext cx="1150344" cy="111409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244662" y="4585592"/>
            <a:ext cx="6507818" cy="1611470"/>
          </a:xfrm>
          <a:prstGeom prst="rect">
            <a:avLst/>
          </a:prstGeom>
          <a:solidFill>
            <a:schemeClr val="bg1"/>
          </a:solidFill>
        </p:spPr>
        <p:txBody>
          <a:bodyPr wrap="square" lIns="1548000" tIns="45720" rIns="91440" bIns="45720" rtlCol="0" anchor="ctr" anchorCtr="0">
            <a:noAutofit/>
          </a:bodyPr>
          <a:lstStyle/>
          <a:p>
            <a:r>
              <a:rPr lang="en-GB" u="sng" dirty="0"/>
              <a:t>Outputs</a:t>
            </a:r>
          </a:p>
          <a:p>
            <a:r>
              <a:rPr lang="en-GB" dirty="0"/>
              <a:t>Are the student’s outputs enhanced through group learning and participation?</a:t>
            </a:r>
          </a:p>
        </p:txBody>
      </p:sp>
      <p:sp>
        <p:nvSpPr>
          <p:cNvPr id="19" name="Oval 18"/>
          <p:cNvSpPr/>
          <p:nvPr/>
        </p:nvSpPr>
        <p:spPr>
          <a:xfrm>
            <a:off x="5439415" y="2800173"/>
            <a:ext cx="1150344" cy="111409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407884" y="4768838"/>
            <a:ext cx="1150344" cy="111409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Gears cogs icon Royalty Free Vector Image - VectorStock"/>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0200" y1="50278" x2="44000" y2="68611"/>
                        <a14:foregroundMark x1="70800" y1="28704" x2="70800" y2="28704"/>
                      </a14:backgroundRemoval>
                    </a14:imgEffect>
                  </a14:imgLayer>
                </a14:imgProps>
              </a:ext>
              <a:ext uri="{28A0092B-C50C-407E-A947-70E740481C1C}">
                <a14:useLocalDpi xmlns:a14="http://schemas.microsoft.com/office/drawing/2010/main" val="0"/>
              </a:ext>
            </a:extLst>
          </a:blip>
          <a:srcRect/>
          <a:stretch>
            <a:fillRect/>
          </a:stretch>
        </p:blipFill>
        <p:spPr bwMode="auto">
          <a:xfrm>
            <a:off x="5561401" y="1089969"/>
            <a:ext cx="906371" cy="978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k - Thinking Person Icon Png Transparent PNG - 1200x1200 - Free  Download on Nice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476" b="95722" l="5000" r="97000">
                        <a14:foregroundMark x1="15667" y1="84225" x2="15333" y2="87166"/>
                        <a14:foregroundMark x1="11667" y1="93316" x2="11667" y2="93316"/>
                        <a14:foregroundMark x1="5000" y1="83690" x2="5000" y2="83690"/>
                        <a14:foregroundMark x1="27000" y1="94652" x2="27000" y2="94652"/>
                        <a14:foregroundMark x1="35000" y1="95722" x2="35000" y2="95722"/>
                        <a14:foregroundMark x1="29333" y1="53209" x2="29333" y2="53209"/>
                        <a14:foregroundMark x1="45667" y1="27005" x2="45667" y2="27005"/>
                        <a14:foregroundMark x1="62000" y1="12299" x2="62000" y2="12299"/>
                        <a14:foregroundMark x1="73333" y1="11765" x2="73333" y2="11765"/>
                        <a14:foregroundMark x1="78333" y1="11765" x2="78333" y2="11765"/>
                        <a14:foregroundMark x1="86000" y1="12834" x2="86000" y2="12834"/>
                        <a14:foregroundMark x1="95333" y1="6684" x2="95333" y2="6684"/>
                        <a14:foregroundMark x1="80333" y1="3476" x2="80333" y2="3476"/>
                        <a14:foregroundMark x1="73333" y1="27005" x2="73333" y2="27005"/>
                        <a14:foregroundMark x1="65667" y1="25401" x2="65667" y2="25401"/>
                        <a14:foregroundMark x1="59000" y1="27540" x2="59000" y2="27540"/>
                        <a14:foregroundMark x1="97000" y1="9893" x2="97000" y2="9893"/>
                      </a14:backgroundRemoval>
                    </a14:imgEffect>
                  </a14:imgLayer>
                </a14:imgProps>
              </a:ext>
              <a:ext uri="{28A0092B-C50C-407E-A947-70E740481C1C}">
                <a14:useLocalDpi xmlns:a14="http://schemas.microsoft.com/office/drawing/2010/main" val="0"/>
              </a:ext>
            </a:extLst>
          </a:blip>
          <a:srcRect/>
          <a:stretch>
            <a:fillRect/>
          </a:stretch>
        </p:blipFill>
        <p:spPr bwMode="auto">
          <a:xfrm>
            <a:off x="50410" y="4084420"/>
            <a:ext cx="1734902" cy="21628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ears cogs icon Royalty Free Vector Image - VectorStoc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0200" y1="50278" x2="44000" y2="68611"/>
                        <a14:foregroundMark x1="70800" y1="28704" x2="70800" y2="28704"/>
                      </a14:backgroundRemoval>
                    </a14:imgEffect>
                  </a14:imgLayer>
                </a14:imgProps>
              </a:ext>
              <a:ext uri="{28A0092B-C50C-407E-A947-70E740481C1C}">
                <a14:useLocalDpi xmlns:a14="http://schemas.microsoft.com/office/drawing/2010/main" val="0"/>
              </a:ext>
            </a:extLst>
          </a:blip>
          <a:srcRect/>
          <a:stretch>
            <a:fillRect/>
          </a:stretch>
        </p:blipFill>
        <p:spPr bwMode="auto">
          <a:xfrm>
            <a:off x="5587520" y="2867780"/>
            <a:ext cx="906371" cy="9788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ears cogs icon Royalty Free Vector Image - VectorStock"/>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0200" y1="50278" x2="44000" y2="68611"/>
                        <a14:foregroundMark x1="70800" y1="28704" x2="70800" y2="28704"/>
                      </a14:backgroundRemoval>
                    </a14:imgEffect>
                  </a14:imgLayer>
                </a14:imgProps>
              </a:ext>
              <a:ext uri="{28A0092B-C50C-407E-A947-70E740481C1C}">
                <a14:useLocalDpi xmlns:a14="http://schemas.microsoft.com/office/drawing/2010/main" val="0"/>
              </a:ext>
            </a:extLst>
          </a:blip>
          <a:srcRect/>
          <a:stretch>
            <a:fillRect/>
          </a:stretch>
        </p:blipFill>
        <p:spPr bwMode="auto">
          <a:xfrm>
            <a:off x="5529870" y="4836445"/>
            <a:ext cx="906371" cy="9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7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0" y="0"/>
            <a:ext cx="73761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8156"/>
          <a:stretch/>
        </p:blipFill>
        <p:spPr>
          <a:xfrm>
            <a:off x="7622468" y="-198626"/>
            <a:ext cx="2394656" cy="6787139"/>
          </a:xfrm>
          <a:prstGeom prst="rect">
            <a:avLst/>
          </a:prstGeom>
        </p:spPr>
      </p:pic>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3</a:t>
            </a:fld>
            <a:endParaRPr lang="en-US" dirty="0"/>
          </a:p>
        </p:txBody>
      </p:sp>
      <p:sp>
        <p:nvSpPr>
          <p:cNvPr id="6" name="Title 5"/>
          <p:cNvSpPr>
            <a:spLocks noGrp="1"/>
          </p:cNvSpPr>
          <p:nvPr>
            <p:ph type="title" idx="4294967295"/>
          </p:nvPr>
        </p:nvSpPr>
        <p:spPr>
          <a:xfrm>
            <a:off x="-19184" y="547764"/>
            <a:ext cx="5205138" cy="2220913"/>
          </a:xfrm>
        </p:spPr>
        <p:txBody>
          <a:bodyPr/>
          <a:lstStyle/>
          <a:p>
            <a:r>
              <a:rPr lang="en-GB" dirty="0">
                <a:solidFill>
                  <a:schemeClr val="bg1"/>
                </a:solidFill>
              </a:rPr>
              <a:t>The Timeline</a:t>
            </a:r>
          </a:p>
        </p:txBody>
      </p:sp>
      <p:sp>
        <p:nvSpPr>
          <p:cNvPr id="9" name="Rectangle 8"/>
          <p:cNvSpPr/>
          <p:nvPr/>
        </p:nvSpPr>
        <p:spPr>
          <a:xfrm>
            <a:off x="7547605" y="6410039"/>
            <a:ext cx="6096000" cy="307777"/>
          </a:xfrm>
          <a:prstGeom prst="rect">
            <a:avLst/>
          </a:prstGeom>
        </p:spPr>
        <p:txBody>
          <a:bodyPr>
            <a:spAutoFit/>
          </a:bodyPr>
          <a:lstStyle/>
          <a:p>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Figure 2. Delivery Method Timeline. (Authors own, 2021)</a:t>
            </a:r>
            <a:endParaRPr lang="en-GB" sz="1400" dirty="0">
              <a:solidFill>
                <a:schemeClr val="bg1">
                  <a:lumMod val="50000"/>
                </a:schemeClr>
              </a:solidFill>
            </a:endParaRPr>
          </a:p>
        </p:txBody>
      </p:sp>
      <p:pic>
        <p:nvPicPr>
          <p:cNvPr id="10" name="Picture 9" descr="University Teaching Delivery 20-21"/>
          <p:cNvPicPr/>
          <p:nvPr/>
        </p:nvPicPr>
        <p:blipFill>
          <a:blip r:embed="rId4">
            <a:extLst>
              <a:ext uri="{28A0092B-C50C-407E-A947-70E740481C1C}">
                <a14:useLocalDpi xmlns:a14="http://schemas.microsoft.com/office/drawing/2010/main" val="0"/>
              </a:ext>
            </a:extLst>
          </a:blip>
          <a:stretch>
            <a:fillRect/>
          </a:stretch>
        </p:blipFill>
        <p:spPr>
          <a:xfrm>
            <a:off x="389551" y="2039525"/>
            <a:ext cx="6577874" cy="3442383"/>
          </a:xfrm>
          <a:prstGeom prst="rect">
            <a:avLst/>
          </a:prstGeom>
        </p:spPr>
      </p:pic>
      <p:sp>
        <p:nvSpPr>
          <p:cNvPr id="11" name="Rectangle 10"/>
          <p:cNvSpPr/>
          <p:nvPr/>
        </p:nvSpPr>
        <p:spPr>
          <a:xfrm>
            <a:off x="416005" y="5583043"/>
            <a:ext cx="6096000" cy="325538"/>
          </a:xfrm>
          <a:prstGeom prst="rect">
            <a:avLst/>
          </a:prstGeom>
        </p:spPr>
        <p:txBody>
          <a:bodyPr>
            <a:spAutoFit/>
          </a:bodyPr>
          <a:lstStyle/>
          <a:p>
            <a:pPr algn="ctr">
              <a:lnSpc>
                <a:spcPct val="115000"/>
              </a:lnSpc>
              <a:spcAft>
                <a:spcPts val="800"/>
              </a:spcAft>
            </a:pPr>
            <a:r>
              <a:rPr lang="en-GB" sz="1400" dirty="0">
                <a:solidFill>
                  <a:schemeClr val="bg1"/>
                </a:solidFill>
                <a:ea typeface="Calibri" panose="020F0502020204030204" pitchFamily="34" charset="0"/>
                <a:cs typeface="Times New Roman" panose="02020603050405020304" pitchFamily="18" charset="0"/>
              </a:rPr>
              <a:t>Figure 1. UK University Teaching Delivery for 2020/21 (</a:t>
            </a:r>
            <a:r>
              <a:rPr lang="en-GB" sz="1400" dirty="0" err="1">
                <a:solidFill>
                  <a:schemeClr val="bg1"/>
                </a:solidFill>
                <a:ea typeface="Calibri" panose="020F0502020204030204" pitchFamily="34" charset="0"/>
                <a:cs typeface="Times New Roman" panose="02020603050405020304" pitchFamily="18" charset="0"/>
              </a:rPr>
              <a:t>Bena</a:t>
            </a:r>
            <a:r>
              <a:rPr lang="en-GB" sz="1400" dirty="0">
                <a:solidFill>
                  <a:schemeClr val="bg1"/>
                </a:solidFill>
                <a:ea typeface="Calibri" panose="020F0502020204030204" pitchFamily="34" charset="0"/>
                <a:cs typeface="Times New Roman" panose="02020603050405020304" pitchFamily="18" charset="0"/>
              </a:rPr>
              <a:t>, 2021)</a:t>
            </a:r>
            <a:endParaRPr lang="en-GB" dirty="0">
              <a:solidFill>
                <a:schemeClr val="bg1"/>
              </a:solidFill>
              <a:effectLst/>
              <a:ea typeface="Calibri" panose="020F0502020204030204" pitchFamily="34" charset="0"/>
              <a:cs typeface="Times New Roman" panose="02020603050405020304" pitchFamily="18" charset="0"/>
            </a:endParaRPr>
          </a:p>
        </p:txBody>
      </p:sp>
      <p:sp>
        <p:nvSpPr>
          <p:cNvPr id="16" name="TextBox 15"/>
          <p:cNvSpPr txBox="1"/>
          <p:nvPr/>
        </p:nvSpPr>
        <p:spPr>
          <a:xfrm>
            <a:off x="8036471" y="3289433"/>
            <a:ext cx="868315" cy="579646"/>
          </a:xfrm>
          <a:prstGeom prst="rect">
            <a:avLst/>
          </a:prstGeom>
          <a:noFill/>
        </p:spPr>
        <p:txBody>
          <a:bodyPr wrap="none" rtlCol="0">
            <a:spAutoFit/>
          </a:bodyPr>
          <a:lstStyle/>
          <a:p>
            <a:pPr algn="ctr">
              <a:lnSpc>
                <a:spcPts val="1900"/>
              </a:lnSpc>
            </a:pPr>
            <a:r>
              <a:rPr lang="en-GB" sz="2400" dirty="0">
                <a:solidFill>
                  <a:schemeClr val="bg1"/>
                </a:solidFill>
              </a:rPr>
              <a:t>2020</a:t>
            </a:r>
          </a:p>
          <a:p>
            <a:pPr algn="ctr">
              <a:lnSpc>
                <a:spcPts val="1900"/>
              </a:lnSpc>
            </a:pPr>
            <a:r>
              <a:rPr lang="en-GB" sz="2400" dirty="0">
                <a:solidFill>
                  <a:schemeClr val="bg1"/>
                </a:solidFill>
              </a:rPr>
              <a:t>/2021</a:t>
            </a:r>
          </a:p>
        </p:txBody>
      </p:sp>
      <p:sp>
        <p:nvSpPr>
          <p:cNvPr id="17" name="TextBox 16"/>
          <p:cNvSpPr txBox="1"/>
          <p:nvPr/>
        </p:nvSpPr>
        <p:spPr>
          <a:xfrm>
            <a:off x="8045997" y="1559810"/>
            <a:ext cx="883127" cy="579646"/>
          </a:xfrm>
          <a:prstGeom prst="rect">
            <a:avLst/>
          </a:prstGeom>
          <a:noFill/>
        </p:spPr>
        <p:txBody>
          <a:bodyPr wrap="none" rtlCol="0">
            <a:spAutoFit/>
          </a:bodyPr>
          <a:lstStyle/>
          <a:p>
            <a:pPr algn="ctr">
              <a:lnSpc>
                <a:spcPts val="1900"/>
              </a:lnSpc>
            </a:pPr>
            <a:r>
              <a:rPr lang="en-GB" sz="2400" dirty="0">
                <a:solidFill>
                  <a:schemeClr val="bg1"/>
                </a:solidFill>
              </a:rPr>
              <a:t>2019</a:t>
            </a:r>
          </a:p>
          <a:p>
            <a:pPr algn="ctr">
              <a:lnSpc>
                <a:spcPts val="1900"/>
              </a:lnSpc>
            </a:pPr>
            <a:r>
              <a:rPr lang="en-GB" sz="2400" dirty="0">
                <a:solidFill>
                  <a:schemeClr val="bg1"/>
                </a:solidFill>
              </a:rPr>
              <a:t>/2020</a:t>
            </a:r>
          </a:p>
        </p:txBody>
      </p:sp>
      <p:sp>
        <p:nvSpPr>
          <p:cNvPr id="18" name="TextBox 17"/>
          <p:cNvSpPr txBox="1"/>
          <p:nvPr/>
        </p:nvSpPr>
        <p:spPr>
          <a:xfrm>
            <a:off x="8039690" y="5121219"/>
            <a:ext cx="874022" cy="579646"/>
          </a:xfrm>
          <a:prstGeom prst="rect">
            <a:avLst/>
          </a:prstGeom>
          <a:noFill/>
        </p:spPr>
        <p:txBody>
          <a:bodyPr wrap="none" rtlCol="0">
            <a:spAutoFit/>
          </a:bodyPr>
          <a:lstStyle/>
          <a:p>
            <a:pPr algn="ctr">
              <a:lnSpc>
                <a:spcPts val="1900"/>
              </a:lnSpc>
            </a:pPr>
            <a:r>
              <a:rPr lang="en-GB" sz="2400" dirty="0">
                <a:solidFill>
                  <a:schemeClr val="bg1"/>
                </a:solidFill>
              </a:rPr>
              <a:t>2021</a:t>
            </a:r>
          </a:p>
          <a:p>
            <a:pPr algn="ctr">
              <a:lnSpc>
                <a:spcPts val="1900"/>
              </a:lnSpc>
            </a:pPr>
            <a:r>
              <a:rPr lang="en-GB" sz="2400" dirty="0">
                <a:solidFill>
                  <a:schemeClr val="bg1"/>
                </a:solidFill>
              </a:rPr>
              <a:t>/2022</a:t>
            </a:r>
          </a:p>
        </p:txBody>
      </p:sp>
      <p:sp>
        <p:nvSpPr>
          <p:cNvPr id="22" name="TextBox 21"/>
          <p:cNvSpPr txBox="1"/>
          <p:nvPr/>
        </p:nvSpPr>
        <p:spPr>
          <a:xfrm>
            <a:off x="9747927" y="1194225"/>
            <a:ext cx="2130106" cy="1631216"/>
          </a:xfrm>
          <a:prstGeom prst="rect">
            <a:avLst/>
          </a:prstGeom>
          <a:noFill/>
        </p:spPr>
        <p:txBody>
          <a:bodyPr wrap="square" rtlCol="0">
            <a:spAutoFit/>
          </a:bodyPr>
          <a:lstStyle/>
          <a:p>
            <a:r>
              <a:rPr lang="en-GB" dirty="0"/>
              <a:t>Traditional On Campus Methods</a:t>
            </a:r>
          </a:p>
          <a:p>
            <a:r>
              <a:rPr lang="en-GB" sz="1600" dirty="0"/>
              <a:t>(Followed by very abrupt move to 100% online delivery in March 2020)</a:t>
            </a:r>
          </a:p>
        </p:txBody>
      </p:sp>
      <p:sp>
        <p:nvSpPr>
          <p:cNvPr id="23" name="TextBox 22"/>
          <p:cNvSpPr txBox="1"/>
          <p:nvPr/>
        </p:nvSpPr>
        <p:spPr>
          <a:xfrm>
            <a:off x="9747927" y="3289433"/>
            <a:ext cx="1944132" cy="923330"/>
          </a:xfrm>
          <a:prstGeom prst="rect">
            <a:avLst/>
          </a:prstGeom>
          <a:noFill/>
        </p:spPr>
        <p:txBody>
          <a:bodyPr wrap="square" rtlCol="0">
            <a:spAutoFit/>
          </a:bodyPr>
          <a:lstStyle/>
          <a:p>
            <a:r>
              <a:rPr lang="en-GB" b="1" dirty="0"/>
              <a:t>Stage 1:</a:t>
            </a:r>
          </a:p>
          <a:p>
            <a:r>
              <a:rPr lang="en-GB" dirty="0"/>
              <a:t>Online Delivery due to Covid-19</a:t>
            </a:r>
          </a:p>
        </p:txBody>
      </p:sp>
      <p:sp>
        <p:nvSpPr>
          <p:cNvPr id="24" name="TextBox 23"/>
          <p:cNvSpPr txBox="1"/>
          <p:nvPr/>
        </p:nvSpPr>
        <p:spPr>
          <a:xfrm>
            <a:off x="9787687" y="5213711"/>
            <a:ext cx="1864613" cy="646331"/>
          </a:xfrm>
          <a:prstGeom prst="rect">
            <a:avLst/>
          </a:prstGeom>
          <a:noFill/>
        </p:spPr>
        <p:txBody>
          <a:bodyPr wrap="none" rtlCol="0">
            <a:spAutoFit/>
          </a:bodyPr>
          <a:lstStyle/>
          <a:p>
            <a:r>
              <a:rPr lang="en-GB" b="1" dirty="0"/>
              <a:t>Stage 2</a:t>
            </a:r>
            <a:r>
              <a:rPr lang="en-GB" dirty="0"/>
              <a:t>:</a:t>
            </a:r>
          </a:p>
          <a:p>
            <a:r>
              <a:rPr lang="en-GB" dirty="0"/>
              <a:t>Blended Learning</a:t>
            </a:r>
          </a:p>
        </p:txBody>
      </p:sp>
      <p:cxnSp>
        <p:nvCxnSpPr>
          <p:cNvPr id="29" name="Straight Connector 28"/>
          <p:cNvCxnSpPr/>
          <p:nvPr/>
        </p:nvCxnSpPr>
        <p:spPr>
          <a:xfrm>
            <a:off x="0" y="6244518"/>
            <a:ext cx="44988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0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C8822230-E7F6-4AEC-86F1-6874B8C03BA4}"/>
              </a:ext>
            </a:extLst>
          </p:cNvPr>
          <p:cNvSpPr>
            <a:spLocks noGrp="1"/>
          </p:cNvSpPr>
          <p:nvPr>
            <p:ph idx="1"/>
          </p:nvPr>
        </p:nvSpPr>
        <p:spPr>
          <a:xfrm>
            <a:off x="6487160" y="421093"/>
            <a:ext cx="2477729" cy="5656201"/>
          </a:xfrm>
          <a:solidFill>
            <a:srgbClr val="B9DCE5"/>
          </a:solidFill>
        </p:spPr>
        <p:txBody>
          <a:bodyPr/>
          <a:lstStyle/>
          <a:p>
            <a:pPr>
              <a:lnSpc>
                <a:spcPct val="115000"/>
              </a:lnSpc>
              <a:spcAft>
                <a:spcPts val="800"/>
              </a:spcAft>
            </a:pPr>
            <a:r>
              <a:rPr lang="en-GB" u="sng" dirty="0"/>
              <a:t>Sourcing and Distribution</a:t>
            </a:r>
          </a:p>
        </p:txBody>
      </p:sp>
      <p:sp>
        <p:nvSpPr>
          <p:cNvPr id="20" name="Text Placeholder 19">
            <a:extLst>
              <a:ext uri="{FF2B5EF4-FFF2-40B4-BE49-F238E27FC236}">
                <a16:creationId xmlns:a16="http://schemas.microsoft.com/office/drawing/2014/main" id="{72DB73E6-C510-4010-99CD-13C274B57E5B}"/>
              </a:ext>
            </a:extLst>
          </p:cNvPr>
          <p:cNvSpPr>
            <a:spLocks noGrp="1"/>
          </p:cNvSpPr>
          <p:nvPr>
            <p:ph type="body" sz="quarter" idx="13"/>
          </p:nvPr>
        </p:nvSpPr>
        <p:spPr>
          <a:xfrm>
            <a:off x="9141393" y="421093"/>
            <a:ext cx="2476581" cy="5656201"/>
          </a:xfrm>
          <a:solidFill>
            <a:srgbClr val="F3E6C3"/>
          </a:solidFill>
        </p:spPr>
        <p:txBody>
          <a:bodyPr/>
          <a:lstStyle/>
          <a:p>
            <a:pPr>
              <a:lnSpc>
                <a:spcPct val="115000"/>
              </a:lnSpc>
            </a:pPr>
            <a:r>
              <a:rPr lang="en-GB" u="sng" dirty="0"/>
              <a:t>Brand Management</a:t>
            </a:r>
          </a:p>
        </p:txBody>
      </p:sp>
      <p:sp>
        <p:nvSpPr>
          <p:cNvPr id="22" name="Text Placeholder 21">
            <a:extLst>
              <a:ext uri="{FF2B5EF4-FFF2-40B4-BE49-F238E27FC236}">
                <a16:creationId xmlns:a16="http://schemas.microsoft.com/office/drawing/2014/main" id="{ADB68C1C-48A6-4CB6-AEB1-1B5B9EB9AA30}"/>
              </a:ext>
            </a:extLst>
          </p:cNvPr>
          <p:cNvSpPr>
            <a:spLocks noGrp="1"/>
          </p:cNvSpPr>
          <p:nvPr>
            <p:ph type="body" sz="quarter" idx="15"/>
          </p:nvPr>
        </p:nvSpPr>
        <p:spPr>
          <a:xfrm>
            <a:off x="7312024" y="743791"/>
            <a:ext cx="828000" cy="828000"/>
          </a:xfrm>
        </p:spPr>
        <p:txBody>
          <a:bodyPr/>
          <a:lstStyle/>
          <a:p>
            <a:r>
              <a:rPr lang="en-US" dirty="0"/>
              <a:t>1</a:t>
            </a:r>
          </a:p>
        </p:txBody>
      </p:sp>
      <p:sp>
        <p:nvSpPr>
          <p:cNvPr id="23" name="Text Placeholder 22">
            <a:extLst>
              <a:ext uri="{FF2B5EF4-FFF2-40B4-BE49-F238E27FC236}">
                <a16:creationId xmlns:a16="http://schemas.microsoft.com/office/drawing/2014/main" id="{3C345EEF-8EE2-4AFF-A515-F49E6FA7CAD4}"/>
              </a:ext>
            </a:extLst>
          </p:cNvPr>
          <p:cNvSpPr>
            <a:spLocks noGrp="1"/>
          </p:cNvSpPr>
          <p:nvPr>
            <p:ph type="body" sz="quarter" idx="16"/>
          </p:nvPr>
        </p:nvSpPr>
        <p:spPr>
          <a:xfrm>
            <a:off x="9965683" y="743791"/>
            <a:ext cx="828000" cy="828000"/>
          </a:xfrm>
        </p:spPr>
        <p:txBody>
          <a:bodyPr/>
          <a:lstStyle/>
          <a:p>
            <a:r>
              <a:rPr lang="en-US" dirty="0"/>
              <a:t>2</a:t>
            </a:r>
          </a:p>
        </p:txBody>
      </p:sp>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a:xfrm>
            <a:off x="11784011" y="5596706"/>
            <a:ext cx="407988" cy="365125"/>
          </a:xfrm>
        </p:spPr>
        <p:txBody>
          <a:bodyPr/>
          <a:lstStyle/>
          <a:p>
            <a:fld id="{13D2E340-0663-474B-992C-9192B5C45E57}" type="slidenum">
              <a:rPr lang="en-US" smtClean="0"/>
              <a:t>4</a:t>
            </a:fld>
            <a:endParaRPr lang="en-US"/>
          </a:p>
        </p:txBody>
      </p:sp>
      <p:sp>
        <p:nvSpPr>
          <p:cNvPr id="4" name="Text Placeholder 3"/>
          <p:cNvSpPr>
            <a:spLocks noGrp="1"/>
          </p:cNvSpPr>
          <p:nvPr>
            <p:ph type="body" sz="quarter" idx="18"/>
          </p:nvPr>
        </p:nvSpPr>
        <p:spPr>
          <a:xfrm>
            <a:off x="365760" y="2361407"/>
            <a:ext cx="4329634" cy="3820964"/>
          </a:xfrm>
        </p:spPr>
        <p:txBody>
          <a:bodyPr>
            <a:normAutofit/>
          </a:bodyPr>
          <a:lstStyle/>
          <a:p>
            <a:r>
              <a:rPr lang="en-GB" sz="1800" dirty="0">
                <a:solidFill>
                  <a:schemeClr val="tx1"/>
                </a:solidFill>
              </a:rPr>
              <a:t>Group activities structured to </a:t>
            </a:r>
            <a:r>
              <a:rPr lang="en-GB" sz="1800" b="1" dirty="0">
                <a:solidFill>
                  <a:schemeClr val="tx1"/>
                </a:solidFill>
              </a:rPr>
              <a:t>increase active participation learning through common goal group work </a:t>
            </a:r>
            <a:r>
              <a:rPr lang="en-GB" sz="1800" dirty="0">
                <a:solidFill>
                  <a:schemeClr val="tx1"/>
                </a:solidFill>
              </a:rPr>
              <a:t>(</a:t>
            </a:r>
            <a:r>
              <a:rPr lang="en-GB" sz="1800" dirty="0" err="1">
                <a:solidFill>
                  <a:schemeClr val="tx1"/>
                </a:solidFill>
              </a:rPr>
              <a:t>Benek</a:t>
            </a:r>
            <a:r>
              <a:rPr lang="en-GB" sz="1800" dirty="0">
                <a:solidFill>
                  <a:schemeClr val="tx1"/>
                </a:solidFill>
              </a:rPr>
              <a:t>-Rivera &amp; Matthews, 2004; Mills-Jones, 1999)</a:t>
            </a:r>
          </a:p>
          <a:p>
            <a:r>
              <a:rPr lang="en-GB" sz="1800" dirty="0">
                <a:solidFill>
                  <a:schemeClr val="tx1"/>
                </a:solidFill>
              </a:rPr>
              <a:t> </a:t>
            </a:r>
          </a:p>
          <a:p>
            <a:r>
              <a:rPr lang="en-GB" sz="1800" dirty="0">
                <a:solidFill>
                  <a:schemeClr val="tx1"/>
                </a:solidFill>
              </a:rPr>
              <a:t>and </a:t>
            </a:r>
            <a:r>
              <a:rPr lang="en-GB" sz="1800" b="1" dirty="0">
                <a:solidFill>
                  <a:schemeClr val="tx1"/>
                </a:solidFill>
              </a:rPr>
              <a:t>away from the passive learning style of traditional lectures </a:t>
            </a:r>
          </a:p>
          <a:p>
            <a:r>
              <a:rPr lang="en-GB" sz="1800" dirty="0">
                <a:solidFill>
                  <a:schemeClr val="tx1"/>
                </a:solidFill>
              </a:rPr>
              <a:t>(Michael et al., 2004). </a:t>
            </a:r>
          </a:p>
          <a:p>
            <a:endParaRPr lang="en-GB" sz="1800" dirty="0">
              <a:solidFill>
                <a:schemeClr val="tx1"/>
              </a:solidFill>
            </a:endParaRPr>
          </a:p>
          <a:p>
            <a:endParaRPr lang="en-GB" sz="1800" dirty="0">
              <a:solidFill>
                <a:schemeClr val="tx1"/>
              </a:solidFill>
            </a:endParaRPr>
          </a:p>
        </p:txBody>
      </p:sp>
      <p:sp>
        <p:nvSpPr>
          <p:cNvPr id="5" name="Title 4"/>
          <p:cNvSpPr>
            <a:spLocks noGrp="1"/>
          </p:cNvSpPr>
          <p:nvPr>
            <p:ph type="title"/>
          </p:nvPr>
        </p:nvSpPr>
        <p:spPr>
          <a:xfrm>
            <a:off x="770644" y="-208344"/>
            <a:ext cx="3833906" cy="2221622"/>
          </a:xfrm>
        </p:spPr>
        <p:txBody>
          <a:bodyPr/>
          <a:lstStyle/>
          <a:p>
            <a:r>
              <a:rPr lang="en-GB" dirty="0"/>
              <a:t>Overview of Units</a:t>
            </a:r>
          </a:p>
        </p:txBody>
      </p:sp>
      <p:sp>
        <p:nvSpPr>
          <p:cNvPr id="9" name="TextBox 8"/>
          <p:cNvSpPr txBox="1"/>
          <p:nvPr/>
        </p:nvSpPr>
        <p:spPr>
          <a:xfrm>
            <a:off x="5068988" y="2383425"/>
            <a:ext cx="1329920" cy="3493264"/>
          </a:xfrm>
          <a:prstGeom prst="rect">
            <a:avLst/>
          </a:prstGeom>
          <a:noFill/>
        </p:spPr>
        <p:txBody>
          <a:bodyPr wrap="square" rtlCol="0">
            <a:spAutoFit/>
          </a:bodyPr>
          <a:lstStyle/>
          <a:p>
            <a:pPr algn="r">
              <a:spcAft>
                <a:spcPts val="600"/>
              </a:spcAft>
            </a:pPr>
            <a:r>
              <a:rPr lang="en-GB" sz="1600" dirty="0"/>
              <a:t>Study Level</a:t>
            </a:r>
          </a:p>
          <a:p>
            <a:pPr algn="r">
              <a:spcAft>
                <a:spcPts val="600"/>
              </a:spcAft>
            </a:pPr>
            <a:endParaRPr lang="en-GB" sz="1600" dirty="0"/>
          </a:p>
          <a:p>
            <a:pPr algn="r">
              <a:spcAft>
                <a:spcPts val="600"/>
              </a:spcAft>
            </a:pPr>
            <a:endParaRPr lang="en-GB" sz="1600" dirty="0"/>
          </a:p>
          <a:p>
            <a:pPr algn="r">
              <a:spcAft>
                <a:spcPts val="600"/>
              </a:spcAft>
            </a:pPr>
            <a:r>
              <a:rPr lang="en-GB" sz="1600" dirty="0"/>
              <a:t>Semester</a:t>
            </a:r>
          </a:p>
          <a:p>
            <a:pPr algn="r">
              <a:spcAft>
                <a:spcPts val="600"/>
              </a:spcAft>
            </a:pPr>
            <a:endParaRPr lang="en-GB" sz="1600" dirty="0"/>
          </a:p>
          <a:p>
            <a:pPr algn="r">
              <a:spcAft>
                <a:spcPts val="600"/>
              </a:spcAft>
            </a:pPr>
            <a:endParaRPr lang="en-GB" sz="1600" dirty="0"/>
          </a:p>
          <a:p>
            <a:pPr algn="r">
              <a:spcAft>
                <a:spcPts val="600"/>
              </a:spcAft>
            </a:pPr>
            <a:r>
              <a:rPr lang="en-GB" sz="1600" dirty="0"/>
              <a:t>Optional Unit</a:t>
            </a:r>
          </a:p>
          <a:p>
            <a:pPr algn="r">
              <a:spcAft>
                <a:spcPts val="600"/>
              </a:spcAft>
            </a:pPr>
            <a:endParaRPr lang="en-GB" sz="1600" dirty="0"/>
          </a:p>
          <a:p>
            <a:pPr algn="r">
              <a:spcAft>
                <a:spcPts val="600"/>
              </a:spcAft>
            </a:pPr>
            <a:endParaRPr lang="en-GB" sz="1600" dirty="0"/>
          </a:p>
          <a:p>
            <a:pPr algn="r">
              <a:spcAft>
                <a:spcPts val="600"/>
              </a:spcAft>
            </a:pPr>
            <a:r>
              <a:rPr lang="en-GB" sz="1600" dirty="0"/>
              <a:t>Summative Assessment</a:t>
            </a:r>
          </a:p>
        </p:txBody>
      </p:sp>
      <p:sp>
        <p:nvSpPr>
          <p:cNvPr id="26" name="TextBox 25"/>
          <p:cNvSpPr txBox="1"/>
          <p:nvPr/>
        </p:nvSpPr>
        <p:spPr>
          <a:xfrm>
            <a:off x="6960242" y="2383424"/>
            <a:ext cx="1329920" cy="3247043"/>
          </a:xfrm>
          <a:prstGeom prst="rect">
            <a:avLst/>
          </a:prstGeom>
          <a:noFill/>
        </p:spPr>
        <p:txBody>
          <a:bodyPr wrap="square" rtlCol="0">
            <a:spAutoFit/>
          </a:bodyPr>
          <a:lstStyle/>
          <a:p>
            <a:pPr algn="ctr">
              <a:spcAft>
                <a:spcPts val="600"/>
              </a:spcAft>
            </a:pPr>
            <a:r>
              <a:rPr lang="en-GB" sz="1600" i="1" dirty="0"/>
              <a:t>5</a:t>
            </a:r>
          </a:p>
          <a:p>
            <a:pPr algn="ctr">
              <a:spcAft>
                <a:spcPts val="600"/>
              </a:spcAft>
            </a:pPr>
            <a:endParaRPr lang="en-GB" sz="1600" i="1" dirty="0"/>
          </a:p>
          <a:p>
            <a:pPr algn="ctr">
              <a:spcAft>
                <a:spcPts val="600"/>
              </a:spcAft>
            </a:pPr>
            <a:endParaRPr lang="en-GB" sz="1600" i="1" dirty="0"/>
          </a:p>
          <a:p>
            <a:pPr algn="ctr">
              <a:spcAft>
                <a:spcPts val="600"/>
              </a:spcAft>
            </a:pPr>
            <a:r>
              <a:rPr lang="en-GB" sz="1600" i="1" dirty="0"/>
              <a:t>2</a:t>
            </a:r>
          </a:p>
          <a:p>
            <a:pPr algn="ctr">
              <a:spcAft>
                <a:spcPts val="600"/>
              </a:spcAft>
            </a:pPr>
            <a:endParaRPr lang="en-GB" sz="1600" i="1" dirty="0"/>
          </a:p>
          <a:p>
            <a:pPr algn="ctr">
              <a:spcAft>
                <a:spcPts val="600"/>
              </a:spcAft>
            </a:pPr>
            <a:endParaRPr lang="en-GB" sz="1600" i="1" dirty="0"/>
          </a:p>
          <a:p>
            <a:pPr algn="ctr">
              <a:spcAft>
                <a:spcPts val="600"/>
              </a:spcAft>
            </a:pPr>
            <a:r>
              <a:rPr lang="en-GB" sz="1600" i="1" dirty="0"/>
              <a:t>Yes</a:t>
            </a:r>
          </a:p>
          <a:p>
            <a:pPr algn="ctr">
              <a:spcAft>
                <a:spcPts val="600"/>
              </a:spcAft>
            </a:pPr>
            <a:endParaRPr lang="en-GB" sz="1600" i="1" dirty="0"/>
          </a:p>
          <a:p>
            <a:pPr algn="ctr">
              <a:spcAft>
                <a:spcPts val="600"/>
              </a:spcAft>
            </a:pPr>
            <a:endParaRPr lang="en-GB" sz="1600" i="1" dirty="0"/>
          </a:p>
          <a:p>
            <a:pPr algn="ctr">
              <a:spcAft>
                <a:spcPts val="600"/>
              </a:spcAft>
            </a:pPr>
            <a:r>
              <a:rPr lang="en-GB" sz="1600" i="1" dirty="0"/>
              <a:t>100% Exam</a:t>
            </a:r>
          </a:p>
        </p:txBody>
      </p:sp>
      <p:sp>
        <p:nvSpPr>
          <p:cNvPr id="28" name="TextBox 27"/>
          <p:cNvSpPr txBox="1"/>
          <p:nvPr/>
        </p:nvSpPr>
        <p:spPr>
          <a:xfrm>
            <a:off x="9141394" y="2383424"/>
            <a:ext cx="2476580" cy="3400675"/>
          </a:xfrm>
          <a:prstGeom prst="rect">
            <a:avLst/>
          </a:prstGeom>
          <a:noFill/>
        </p:spPr>
        <p:txBody>
          <a:bodyPr wrap="square" rtlCol="0">
            <a:spAutoFit/>
          </a:bodyPr>
          <a:lstStyle/>
          <a:p>
            <a:pPr algn="ctr">
              <a:spcAft>
                <a:spcPts val="600"/>
              </a:spcAft>
            </a:pPr>
            <a:r>
              <a:rPr lang="en-GB" sz="1600" i="1" dirty="0"/>
              <a:t>5</a:t>
            </a:r>
          </a:p>
          <a:p>
            <a:pPr algn="ctr">
              <a:spcAft>
                <a:spcPts val="600"/>
              </a:spcAft>
            </a:pPr>
            <a:endParaRPr lang="en-GB" sz="1600" i="1" dirty="0"/>
          </a:p>
          <a:p>
            <a:pPr algn="ctr">
              <a:spcAft>
                <a:spcPts val="600"/>
              </a:spcAft>
            </a:pPr>
            <a:endParaRPr lang="en-GB" sz="1600" i="1" dirty="0"/>
          </a:p>
          <a:p>
            <a:pPr algn="ctr">
              <a:spcAft>
                <a:spcPts val="600"/>
              </a:spcAft>
            </a:pPr>
            <a:r>
              <a:rPr lang="en-GB" sz="1600" i="1" dirty="0"/>
              <a:t>2</a:t>
            </a:r>
          </a:p>
          <a:p>
            <a:pPr algn="ctr">
              <a:spcAft>
                <a:spcPts val="600"/>
              </a:spcAft>
            </a:pPr>
            <a:endParaRPr lang="en-GB" sz="1600" i="1" dirty="0"/>
          </a:p>
          <a:p>
            <a:pPr algn="ctr">
              <a:spcAft>
                <a:spcPts val="600"/>
              </a:spcAft>
            </a:pPr>
            <a:endParaRPr lang="en-GB" sz="1600" i="1" dirty="0"/>
          </a:p>
          <a:p>
            <a:pPr algn="ctr">
              <a:spcAft>
                <a:spcPts val="600"/>
              </a:spcAft>
            </a:pPr>
            <a:r>
              <a:rPr lang="en-GB" sz="1600" i="1" dirty="0"/>
              <a:t>Yes</a:t>
            </a:r>
          </a:p>
          <a:p>
            <a:pPr algn="ctr">
              <a:spcAft>
                <a:spcPts val="600"/>
              </a:spcAft>
            </a:pPr>
            <a:endParaRPr lang="en-GB" sz="1600" i="1" dirty="0"/>
          </a:p>
          <a:p>
            <a:pPr>
              <a:lnSpc>
                <a:spcPct val="115000"/>
              </a:lnSpc>
              <a:spcAft>
                <a:spcPts val="800"/>
              </a:spcAft>
            </a:pPr>
            <a:endParaRPr lang="en-GB" sz="400" i="1" dirty="0"/>
          </a:p>
          <a:p>
            <a:pPr>
              <a:lnSpc>
                <a:spcPct val="115000"/>
              </a:lnSpc>
              <a:spcAft>
                <a:spcPts val="800"/>
              </a:spcAft>
            </a:pPr>
            <a:r>
              <a:rPr lang="en-GB" sz="1600" i="1" dirty="0"/>
              <a:t>50% Group Coursework / 50% Individual Coursework</a:t>
            </a:r>
            <a:endParaRPr lang="en-GB" sz="1600" i="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5575504" y="3093718"/>
            <a:ext cx="5686097" cy="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5504" y="4027712"/>
            <a:ext cx="5686097" cy="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5504" y="4965362"/>
            <a:ext cx="5686097" cy="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487160" y="6362939"/>
            <a:ext cx="6096000" cy="307777"/>
          </a:xfrm>
          <a:prstGeom prst="rect">
            <a:avLst/>
          </a:prstGeom>
        </p:spPr>
        <p:txBody>
          <a:bodyPr>
            <a:spAutoFit/>
          </a:bodyPr>
          <a:lstStyle/>
          <a:p>
            <a:r>
              <a:rPr lang="en-GB"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Figure 3. Similarities of the selected FBT units. (Authors own, 2021)</a:t>
            </a:r>
            <a:endParaRPr lang="en-GB" sz="1400" dirty="0">
              <a:solidFill>
                <a:schemeClr val="bg1">
                  <a:lumMod val="50000"/>
                </a:schemeClr>
              </a:solidFill>
            </a:endParaRPr>
          </a:p>
        </p:txBody>
      </p:sp>
      <p:sp>
        <p:nvSpPr>
          <p:cNvPr id="42" name="Rectangle 41"/>
          <p:cNvSpPr/>
          <p:nvPr/>
        </p:nvSpPr>
        <p:spPr>
          <a:xfrm>
            <a:off x="6487160" y="6031575"/>
            <a:ext cx="2477729" cy="45719"/>
          </a:xfrm>
          <a:prstGeom prst="rect">
            <a:avLst/>
          </a:prstGeom>
          <a:solidFill>
            <a:srgbClr val="224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9141393" y="6026195"/>
            <a:ext cx="2477729" cy="45719"/>
          </a:xfrm>
          <a:prstGeom prst="rect">
            <a:avLst/>
          </a:prstGeom>
          <a:solidFill>
            <a:srgbClr val="7C6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756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D2E340-0663-474B-992C-9192B5C45E57}" type="slidenum">
              <a:rPr lang="en-US" noProof="0" smtClean="0"/>
              <a:t>5</a:t>
            </a:fld>
            <a:endParaRPr lang="en-US" noProof="0"/>
          </a:p>
        </p:txBody>
      </p:sp>
      <p:sp>
        <p:nvSpPr>
          <p:cNvPr id="11" name="Title 10"/>
          <p:cNvSpPr>
            <a:spLocks noGrp="1"/>
          </p:cNvSpPr>
          <p:nvPr>
            <p:ph type="title"/>
          </p:nvPr>
        </p:nvSpPr>
        <p:spPr>
          <a:xfrm>
            <a:off x="5042263" y="-368921"/>
            <a:ext cx="6971868" cy="2508407"/>
          </a:xfrm>
        </p:spPr>
        <p:txBody>
          <a:bodyPr/>
          <a:lstStyle/>
          <a:p>
            <a:r>
              <a:rPr lang="en-GB" dirty="0"/>
              <a:t>Sourcing and Distribution</a:t>
            </a:r>
          </a:p>
        </p:txBody>
      </p:sp>
      <p:sp>
        <p:nvSpPr>
          <p:cNvPr id="17" name="Text Placeholder 14">
            <a:extLst>
              <a:ext uri="{FF2B5EF4-FFF2-40B4-BE49-F238E27FC236}">
                <a16:creationId xmlns:a16="http://schemas.microsoft.com/office/drawing/2014/main" id="{7384B751-9DDD-4400-90A2-20A4DBB5B04E}"/>
              </a:ext>
            </a:extLst>
          </p:cNvPr>
          <p:cNvSpPr txBox="1">
            <a:spLocks/>
          </p:cNvSpPr>
          <p:nvPr/>
        </p:nvSpPr>
        <p:spPr>
          <a:xfrm>
            <a:off x="442351" y="712381"/>
            <a:ext cx="4083496" cy="5503457"/>
          </a:xfrm>
          <a:prstGeom prst="rect">
            <a:avLst/>
          </a:prstGeom>
        </p:spPr>
        <p:txBody>
          <a:bodyPr vert="horz" lIns="91440" tIns="45720" rIns="91440" bIns="45720" rtlCol="0">
            <a:normAutofit/>
          </a:bodyPr>
          <a:lstStyle>
            <a:lvl1pPr marL="0" indent="0" algn="r" defTabSz="914400" rtl="0" eaLnBrk="1" latinLnBrk="0" hangingPunct="1">
              <a:lnSpc>
                <a:spcPct val="112000"/>
              </a:lnSpc>
              <a:spcBef>
                <a:spcPts val="900"/>
              </a:spcBef>
              <a:buFont typeface="Arial" panose="020B0604020202020204" pitchFamily="34" charset="0"/>
              <a:buNone/>
              <a:defRPr sz="2000" kern="1200" baseline="0">
                <a:solidFill>
                  <a:schemeClr val="tx1">
                    <a:lumMod val="85000"/>
                    <a:lumOff val="15000"/>
                  </a:schemeClr>
                </a:solidFill>
                <a:latin typeface="+mn-lt"/>
                <a:ea typeface="+mn-ea"/>
                <a:cs typeface="+mn-cs"/>
              </a:defRPr>
            </a:lvl1pPr>
            <a:lvl2pPr marL="402336" indent="0" algn="r" defTabSz="914400" rtl="0" eaLnBrk="1" latinLnBrk="0" hangingPunct="1">
              <a:lnSpc>
                <a:spcPct val="112000"/>
              </a:lnSpc>
              <a:spcBef>
                <a:spcPts val="900"/>
              </a:spcBef>
              <a:buFont typeface="Corbel" panose="020B0503020204020204" pitchFamily="34" charset="0"/>
              <a:buNone/>
              <a:defRPr sz="1800" kern="1200" baseline="0">
                <a:solidFill>
                  <a:schemeClr val="tx1">
                    <a:lumMod val="85000"/>
                    <a:lumOff val="15000"/>
                  </a:schemeClr>
                </a:solidFill>
                <a:latin typeface="+mn-lt"/>
                <a:ea typeface="+mn-ea"/>
                <a:cs typeface="+mn-cs"/>
              </a:defRPr>
            </a:lvl2pPr>
            <a:lvl3pPr marL="859536" indent="0" algn="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3pPr>
            <a:lvl4pPr marL="1316736" indent="0" algn="r" defTabSz="914400" rtl="0" eaLnBrk="1" latinLnBrk="0" hangingPunct="1">
              <a:lnSpc>
                <a:spcPct val="112000"/>
              </a:lnSpc>
              <a:spcBef>
                <a:spcPts val="900"/>
              </a:spcBef>
              <a:buFont typeface="Corbel" panose="020B0503020204020204" pitchFamily="34" charset="0"/>
              <a:buNone/>
              <a:defRPr sz="1400" kern="1200" baseline="0">
                <a:solidFill>
                  <a:schemeClr val="tx1">
                    <a:lumMod val="85000"/>
                    <a:lumOff val="15000"/>
                  </a:schemeClr>
                </a:solidFill>
                <a:latin typeface="+mn-lt"/>
                <a:ea typeface="+mn-ea"/>
                <a:cs typeface="+mn-cs"/>
              </a:defRPr>
            </a:lvl4pPr>
            <a:lvl5pPr marL="1773936" indent="0" algn="r" defTabSz="914400" rtl="0" eaLnBrk="1" latinLnBrk="0" hangingPunct="1">
              <a:lnSpc>
                <a:spcPct val="112000"/>
              </a:lnSpc>
              <a:spcBef>
                <a:spcPts val="900"/>
              </a:spcBef>
              <a:buFont typeface="Arial" panose="020B0604020202020204" pitchFamily="34" charset="0"/>
              <a:buNone/>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GB" sz="1800" dirty="0"/>
              <a:t>12 week unit. 10 credits</a:t>
            </a:r>
          </a:p>
          <a:p>
            <a:r>
              <a:rPr lang="en-GB" sz="1800" dirty="0"/>
              <a:t> </a:t>
            </a:r>
          </a:p>
          <a:p>
            <a:r>
              <a:rPr lang="en-GB" sz="1800" u="sng" dirty="0"/>
              <a:t>Assessment: </a:t>
            </a:r>
          </a:p>
          <a:p>
            <a:r>
              <a:rPr lang="en-GB" sz="1800" dirty="0"/>
              <a:t>100% Examination</a:t>
            </a:r>
          </a:p>
          <a:p>
            <a:r>
              <a:rPr lang="en-GB" sz="1800" dirty="0"/>
              <a:t>Groups of 3-5 students, formed impromptu during the sessions</a:t>
            </a:r>
          </a:p>
          <a:p>
            <a:endParaRPr lang="en-GB" sz="1800" u="sng" dirty="0"/>
          </a:p>
          <a:p>
            <a:r>
              <a:rPr lang="en-GB" sz="1800" u="sng" dirty="0"/>
              <a:t>Weekly Delivery</a:t>
            </a:r>
            <a:r>
              <a:rPr lang="en-GB" sz="1800" dirty="0"/>
              <a:t>:</a:t>
            </a:r>
          </a:p>
          <a:p>
            <a:r>
              <a:rPr lang="en-GB" sz="1800" dirty="0"/>
              <a:t>1 hour of pre-recorded lectures</a:t>
            </a:r>
          </a:p>
          <a:p>
            <a:endParaRPr lang="en-GB" sz="1800" u="sng" dirty="0"/>
          </a:p>
          <a:p>
            <a:r>
              <a:rPr lang="en-GB" sz="1800" u="sng" dirty="0"/>
              <a:t>Additional Fortnightly Delivery:</a:t>
            </a:r>
          </a:p>
          <a:p>
            <a:r>
              <a:rPr lang="en-GB" sz="1800" dirty="0"/>
              <a:t>1 hour small group lecture</a:t>
            </a:r>
          </a:p>
          <a:p>
            <a:r>
              <a:rPr lang="en-GB" sz="1800" dirty="0"/>
              <a:t>1 hour small group seminar</a:t>
            </a:r>
            <a:endParaRPr lang="en-GB" sz="1600" dirty="0"/>
          </a:p>
        </p:txBody>
      </p:sp>
      <p:sp>
        <p:nvSpPr>
          <p:cNvPr id="19" name="Content Placeholder 13"/>
          <p:cNvSpPr txBox="1">
            <a:spLocks/>
          </p:cNvSpPr>
          <p:nvPr/>
        </p:nvSpPr>
        <p:spPr>
          <a:xfrm>
            <a:off x="5306745" y="2628286"/>
            <a:ext cx="6442904" cy="2979305"/>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GB" sz="2100" b="1" dirty="0"/>
              <a:t>GROUP WORKING DETAILS:</a:t>
            </a:r>
          </a:p>
          <a:p>
            <a:r>
              <a:rPr lang="en-GB" sz="1800" dirty="0"/>
              <a:t>Groups of 3 or 4 students create a short PowerPoint presentation.</a:t>
            </a:r>
          </a:p>
          <a:p>
            <a:r>
              <a:rPr lang="en-GB" sz="1800" dirty="0"/>
              <a:t>New groups are formed for each seminar. </a:t>
            </a:r>
          </a:p>
          <a:p>
            <a:r>
              <a:rPr lang="en-GB" sz="1800" dirty="0"/>
              <a:t>Students are not required to conduct any work outside of the seminar. </a:t>
            </a:r>
          </a:p>
          <a:p>
            <a:r>
              <a:rPr lang="en-GB" sz="1800" dirty="0"/>
              <a:t>Attendance informally monitored</a:t>
            </a:r>
          </a:p>
        </p:txBody>
      </p:sp>
    </p:spTree>
    <p:extLst>
      <p:ext uri="{BB962C8B-B14F-4D97-AF65-F5344CB8AC3E}">
        <p14:creationId xmlns:p14="http://schemas.microsoft.com/office/powerpoint/2010/main" val="308823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8"/>
          </p:nvPr>
        </p:nvSpPr>
        <p:spPr>
          <a:xfrm>
            <a:off x="203995" y="1414130"/>
            <a:ext cx="4595906" cy="5192165"/>
          </a:xfrm>
        </p:spPr>
        <p:txBody>
          <a:bodyPr>
            <a:noAutofit/>
          </a:bodyPr>
          <a:lstStyle/>
          <a:p>
            <a:pPr>
              <a:spcBef>
                <a:spcPts val="600"/>
              </a:spcBef>
            </a:pPr>
            <a:r>
              <a:rPr lang="en-GB" sz="1800" dirty="0"/>
              <a:t>12 week unit. 20 credits</a:t>
            </a:r>
          </a:p>
          <a:p>
            <a:pPr>
              <a:spcBef>
                <a:spcPts val="600"/>
              </a:spcBef>
            </a:pPr>
            <a:r>
              <a:rPr lang="en-GB" sz="1800" dirty="0"/>
              <a:t> </a:t>
            </a:r>
          </a:p>
          <a:p>
            <a:pPr>
              <a:spcBef>
                <a:spcPts val="600"/>
              </a:spcBef>
            </a:pPr>
            <a:r>
              <a:rPr lang="en-GB" sz="1800" u="sng" dirty="0"/>
              <a:t>Coursework Assessment: </a:t>
            </a:r>
          </a:p>
          <a:p>
            <a:pPr>
              <a:spcBef>
                <a:spcPts val="600"/>
              </a:spcBef>
            </a:pPr>
            <a:r>
              <a:rPr lang="en-GB" sz="1800" dirty="0"/>
              <a:t>50 % Group Project worth 50% of unit</a:t>
            </a:r>
          </a:p>
          <a:p>
            <a:pPr>
              <a:spcBef>
                <a:spcPts val="600"/>
              </a:spcBef>
            </a:pPr>
            <a:r>
              <a:rPr lang="en-GB" sz="1800" dirty="0"/>
              <a:t>14 groups of 4-5 students for duration of 7 week project of the 12 week unit</a:t>
            </a:r>
          </a:p>
          <a:p>
            <a:pPr>
              <a:spcBef>
                <a:spcPts val="600"/>
              </a:spcBef>
            </a:pPr>
            <a:endParaRPr lang="en-GB" sz="1800" u="sng" dirty="0"/>
          </a:p>
          <a:p>
            <a:pPr>
              <a:spcBef>
                <a:spcPts val="600"/>
              </a:spcBef>
            </a:pPr>
            <a:r>
              <a:rPr lang="en-GB" sz="1800" u="sng" dirty="0"/>
              <a:t>Weekly delivery </a:t>
            </a:r>
            <a:r>
              <a:rPr lang="en-GB" sz="1800" dirty="0"/>
              <a:t>:</a:t>
            </a:r>
          </a:p>
          <a:p>
            <a:pPr>
              <a:spcBef>
                <a:spcPts val="600"/>
              </a:spcBef>
            </a:pPr>
            <a:r>
              <a:rPr lang="en-GB" sz="1800" dirty="0"/>
              <a:t>1 hour of pre-recorded lectures</a:t>
            </a:r>
          </a:p>
          <a:p>
            <a:pPr>
              <a:spcBef>
                <a:spcPts val="600"/>
              </a:spcBef>
            </a:pPr>
            <a:r>
              <a:rPr lang="en-GB" sz="1800" dirty="0"/>
              <a:t>1 hour lecture</a:t>
            </a:r>
          </a:p>
          <a:p>
            <a:pPr>
              <a:spcBef>
                <a:spcPts val="600"/>
              </a:spcBef>
            </a:pPr>
            <a:r>
              <a:rPr lang="en-GB" sz="1800" dirty="0"/>
              <a:t>1 hour small group seminar</a:t>
            </a:r>
          </a:p>
        </p:txBody>
      </p:sp>
      <p:sp>
        <p:nvSpPr>
          <p:cNvPr id="14" name="Content Placeholder 13"/>
          <p:cNvSpPr>
            <a:spLocks noGrp="1"/>
          </p:cNvSpPr>
          <p:nvPr>
            <p:ph idx="1"/>
          </p:nvPr>
        </p:nvSpPr>
        <p:spPr>
          <a:xfrm>
            <a:off x="5388805" y="2547565"/>
            <a:ext cx="6115623" cy="3931730"/>
          </a:xfrm>
        </p:spPr>
        <p:txBody>
          <a:bodyPr>
            <a:normAutofit/>
          </a:bodyPr>
          <a:lstStyle/>
          <a:p>
            <a:pPr marL="0" indent="0">
              <a:buNone/>
            </a:pPr>
            <a:r>
              <a:rPr lang="en-GB" sz="2100" b="1" dirty="0"/>
              <a:t>GROUP WORKING DETAILS:</a:t>
            </a:r>
          </a:p>
          <a:p>
            <a:pPr>
              <a:lnSpc>
                <a:spcPct val="120000"/>
              </a:lnSpc>
            </a:pPr>
            <a:r>
              <a:rPr lang="en-GB" sz="1800" dirty="0"/>
              <a:t>Students given the opportunity to chose their groups</a:t>
            </a:r>
          </a:p>
          <a:p>
            <a:pPr>
              <a:lnSpc>
                <a:spcPct val="120000"/>
              </a:lnSpc>
            </a:pPr>
            <a:r>
              <a:rPr lang="en-GB" sz="1800" dirty="0"/>
              <a:t>Expectations of group working conditions were formally agreed at the start.</a:t>
            </a:r>
          </a:p>
          <a:p>
            <a:pPr>
              <a:lnSpc>
                <a:spcPct val="120000"/>
              </a:lnSpc>
            </a:pPr>
            <a:r>
              <a:rPr lang="en-GB" sz="1800" dirty="0"/>
              <a:t>Seminars provided students with weekly opportunities to meet as a group</a:t>
            </a:r>
          </a:p>
          <a:p>
            <a:pPr>
              <a:lnSpc>
                <a:spcPct val="120000"/>
              </a:lnSpc>
            </a:pPr>
            <a:r>
              <a:rPr lang="en-GB" sz="1800" dirty="0"/>
              <a:t>Attendance informally monitored</a:t>
            </a:r>
          </a:p>
          <a:p>
            <a:pPr>
              <a:lnSpc>
                <a:spcPct val="120000"/>
              </a:lnSpc>
            </a:pPr>
            <a:r>
              <a:rPr lang="en-GB" sz="1800" dirty="0"/>
              <a:t>Each group gets 2 individual group feedback tutorials with the tutor</a:t>
            </a:r>
          </a:p>
          <a:p>
            <a:endParaRPr lang="en-GB" sz="1800"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6</a:t>
            </a:fld>
            <a:endParaRPr lang="en-US" noProof="0"/>
          </a:p>
        </p:txBody>
      </p:sp>
      <p:sp>
        <p:nvSpPr>
          <p:cNvPr id="11" name="Title 10"/>
          <p:cNvSpPr>
            <a:spLocks noGrp="1"/>
          </p:cNvSpPr>
          <p:nvPr>
            <p:ph type="title"/>
          </p:nvPr>
        </p:nvSpPr>
        <p:spPr>
          <a:xfrm>
            <a:off x="5729376" y="0"/>
            <a:ext cx="6258629" cy="2171700"/>
          </a:xfrm>
        </p:spPr>
        <p:txBody>
          <a:bodyPr>
            <a:normAutofit/>
          </a:bodyPr>
          <a:lstStyle/>
          <a:p>
            <a:r>
              <a:rPr lang="en-GB" dirty="0"/>
              <a:t>Brand Management for Fashion</a:t>
            </a:r>
          </a:p>
        </p:txBody>
      </p:sp>
    </p:spTree>
    <p:extLst>
      <p:ext uri="{BB962C8B-B14F-4D97-AF65-F5344CB8AC3E}">
        <p14:creationId xmlns:p14="http://schemas.microsoft.com/office/powerpoint/2010/main" val="112919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2"/>
          <p:cNvSpPr txBox="1">
            <a:spLocks/>
          </p:cNvSpPr>
          <p:nvPr/>
        </p:nvSpPr>
        <p:spPr>
          <a:xfrm>
            <a:off x="426214" y="1436790"/>
            <a:ext cx="4036422" cy="4353364"/>
          </a:xfrm>
          <a:prstGeom prst="rect">
            <a:avLst/>
          </a:prstGeom>
        </p:spPr>
        <p:txBody>
          <a:bodyPr vert="horz" lIns="91440" tIns="45720" rIns="91440" bIns="45720" rtlCol="0" anchor="t">
            <a:normAutofit/>
          </a:bodyPr>
          <a:lstStyle>
            <a:lvl1pPr marL="0" indent="0" algn="r" defTabSz="914400" rtl="0" eaLnBrk="1" latinLnBrk="0" hangingPunct="1">
              <a:lnSpc>
                <a:spcPct val="112000"/>
              </a:lnSpc>
              <a:spcBef>
                <a:spcPts val="900"/>
              </a:spcBef>
              <a:buFont typeface="Arial" panose="020B0604020202020204" pitchFamily="34" charset="0"/>
              <a:buNone/>
              <a:defRPr sz="2000" kern="1200" baseline="0">
                <a:solidFill>
                  <a:schemeClr val="bg1"/>
                </a:solidFill>
                <a:latin typeface="+mn-lt"/>
                <a:ea typeface="+mn-ea"/>
                <a:cs typeface="+mn-cs"/>
              </a:defRPr>
            </a:lvl1pPr>
            <a:lvl2pPr marL="402336" indent="0" algn="r" defTabSz="914400" rtl="0" eaLnBrk="1" latinLnBrk="0" hangingPunct="1">
              <a:lnSpc>
                <a:spcPct val="112000"/>
              </a:lnSpc>
              <a:spcBef>
                <a:spcPts val="900"/>
              </a:spcBef>
              <a:buFont typeface="Corbel" panose="020B0503020204020204" pitchFamily="34" charset="0"/>
              <a:buNone/>
              <a:defRPr sz="1800" kern="1200" baseline="0">
                <a:solidFill>
                  <a:schemeClr val="tx1">
                    <a:lumMod val="85000"/>
                    <a:lumOff val="15000"/>
                  </a:schemeClr>
                </a:solidFill>
                <a:latin typeface="+mn-lt"/>
                <a:ea typeface="+mn-ea"/>
                <a:cs typeface="+mn-cs"/>
              </a:defRPr>
            </a:lvl2pPr>
            <a:lvl3pPr marL="859536" indent="0" algn="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3pPr>
            <a:lvl4pPr marL="1316736" indent="0" algn="r" defTabSz="914400" rtl="0" eaLnBrk="1" latinLnBrk="0" hangingPunct="1">
              <a:lnSpc>
                <a:spcPct val="112000"/>
              </a:lnSpc>
              <a:spcBef>
                <a:spcPts val="900"/>
              </a:spcBef>
              <a:buFont typeface="Corbel" panose="020B0503020204020204" pitchFamily="34" charset="0"/>
              <a:buNone/>
              <a:defRPr sz="1400" kern="1200" baseline="0">
                <a:solidFill>
                  <a:schemeClr val="tx1">
                    <a:lumMod val="85000"/>
                    <a:lumOff val="15000"/>
                  </a:schemeClr>
                </a:solidFill>
                <a:latin typeface="+mn-lt"/>
                <a:ea typeface="+mn-ea"/>
                <a:cs typeface="+mn-cs"/>
              </a:defRPr>
            </a:lvl4pPr>
            <a:lvl5pPr marL="1773936" indent="0" algn="r" defTabSz="914400" rtl="0" eaLnBrk="1" latinLnBrk="0" hangingPunct="1">
              <a:lnSpc>
                <a:spcPct val="112000"/>
              </a:lnSpc>
              <a:spcBef>
                <a:spcPts val="900"/>
              </a:spcBef>
              <a:buFont typeface="Arial" panose="020B0604020202020204" pitchFamily="34" charset="0"/>
              <a:buNone/>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lgn="ctr">
              <a:lnSpc>
                <a:spcPct val="102000"/>
              </a:lnSpc>
              <a:defRPr/>
            </a:pPr>
            <a:r>
              <a:rPr lang="en-US" sz="1800" kern="1200" baseline="0" dirty="0">
                <a:solidFill>
                  <a:schemeClr val="tx1">
                    <a:lumMod val="85000"/>
                    <a:lumOff val="15000"/>
                  </a:schemeClr>
                </a:solidFill>
                <a:latin typeface="+mn-lt"/>
                <a:ea typeface="+mn-ea"/>
                <a:cs typeface="+mn-cs"/>
              </a:rPr>
              <a:t>The research and reflection is driven by a desire to create sessions which foster active learning methods over traditionally passive delivery (</a:t>
            </a:r>
            <a:r>
              <a:rPr lang="en-US" sz="1800" u="sng" kern="1200" baseline="0" dirty="0">
                <a:solidFill>
                  <a:schemeClr val="tx1">
                    <a:lumMod val="85000"/>
                    <a:lumOff val="15000"/>
                  </a:schemeClr>
                </a:solidFill>
                <a:latin typeface="+mn-lt"/>
                <a:ea typeface="+mn-ea"/>
                <a:cs typeface="+mn-cs"/>
                <a:hlinkClick r:id="rId3">
                  <a:extLst>
                    <a:ext uri="{A12FA001-AC4F-418D-AE19-62706E023703}">
                      <ahyp:hlinkClr xmlns:ahyp="http://schemas.microsoft.com/office/drawing/2018/hyperlinkcolor" xmlns="" val="tx"/>
                    </a:ext>
                  </a:extLst>
                </a:hlinkClick>
              </a:rPr>
              <a:t>Büchele</a:t>
            </a:r>
            <a:r>
              <a:rPr lang="en-US" sz="1800" kern="1200" baseline="0" dirty="0">
                <a:solidFill>
                  <a:schemeClr val="tx1">
                    <a:lumMod val="85000"/>
                    <a:lumOff val="15000"/>
                  </a:schemeClr>
                </a:solidFill>
                <a:latin typeface="+mn-lt"/>
                <a:ea typeface="+mn-ea"/>
                <a:cs typeface="+mn-cs"/>
              </a:rPr>
              <a:t>, 2020)</a:t>
            </a:r>
            <a:r>
              <a:rPr lang="en-US" sz="1800" dirty="0">
                <a:solidFill>
                  <a:schemeClr val="tx1">
                    <a:lumMod val="85000"/>
                    <a:lumOff val="15000"/>
                  </a:schemeClr>
                </a:solidFill>
              </a:rPr>
              <a:t> </a:t>
            </a:r>
            <a:endParaRPr lang="en-US" sz="1800" kern="1200" baseline="0" dirty="0">
              <a:solidFill>
                <a:schemeClr val="tx1">
                  <a:lumMod val="85000"/>
                  <a:lumOff val="15000"/>
                </a:schemeClr>
              </a:solidFill>
              <a:latin typeface="+mn-lt"/>
              <a:ea typeface="+mn-ea"/>
              <a:cs typeface="+mn-cs"/>
            </a:endParaRPr>
          </a:p>
          <a:p>
            <a:pPr algn="ctr">
              <a:lnSpc>
                <a:spcPct val="102000"/>
              </a:lnSpc>
              <a:defRPr/>
            </a:pPr>
            <a:endParaRPr lang="en-US" sz="1800" kern="1200" baseline="0" dirty="0">
              <a:solidFill>
                <a:schemeClr val="tx1">
                  <a:lumMod val="85000"/>
                  <a:lumOff val="15000"/>
                </a:schemeClr>
              </a:solidFill>
              <a:latin typeface="+mn-lt"/>
              <a:ea typeface="+mn-ea"/>
              <a:cs typeface="+mn-cs"/>
            </a:endParaRPr>
          </a:p>
          <a:p>
            <a:pPr algn="ctr">
              <a:lnSpc>
                <a:spcPct val="102000"/>
              </a:lnSpc>
              <a:defRPr/>
            </a:pPr>
            <a:r>
              <a:rPr lang="en-US" sz="1800" kern="1200" baseline="0" dirty="0">
                <a:solidFill>
                  <a:schemeClr val="tx1">
                    <a:lumMod val="85000"/>
                    <a:lumOff val="15000"/>
                  </a:schemeClr>
                </a:solidFill>
                <a:latin typeface="+mn-lt"/>
                <a:ea typeface="+mn-ea"/>
                <a:cs typeface="+mn-cs"/>
              </a:rPr>
              <a:t>To develop Communities of Practice </a:t>
            </a:r>
            <a:r>
              <a:rPr lang="en-US" sz="1800" kern="1200" baseline="0" dirty="0">
                <a:solidFill>
                  <a:schemeClr val="tx1"/>
                </a:solidFill>
                <a:latin typeface="+mn-lt"/>
                <a:ea typeface="+mn-ea"/>
                <a:cs typeface="+mn-cs"/>
              </a:rPr>
              <a:t>(Wenger, 1998)</a:t>
            </a:r>
            <a:r>
              <a:rPr lang="en-US" sz="1800" dirty="0">
                <a:solidFill>
                  <a:schemeClr val="tx1"/>
                </a:solidFill>
              </a:rPr>
              <a:t> </a:t>
            </a:r>
            <a:endParaRPr lang="en-US" sz="1800" kern="1200" baseline="0" dirty="0">
              <a:solidFill>
                <a:schemeClr val="tx1"/>
              </a:solidFill>
              <a:latin typeface="+mn-lt"/>
            </a:endParaRPr>
          </a:p>
          <a:p>
            <a:pPr algn="ctr">
              <a:lnSpc>
                <a:spcPct val="102000"/>
              </a:lnSpc>
              <a:defRPr/>
            </a:pPr>
            <a:endParaRPr lang="en-US" sz="1800" kern="1200" baseline="0" dirty="0">
              <a:solidFill>
                <a:schemeClr val="tx1">
                  <a:lumMod val="85000"/>
                  <a:lumOff val="15000"/>
                </a:schemeClr>
              </a:solidFill>
              <a:latin typeface="+mn-lt"/>
              <a:ea typeface="+mn-ea"/>
              <a:cs typeface="+mn-cs"/>
            </a:endParaRPr>
          </a:p>
          <a:p>
            <a:pPr algn="ctr">
              <a:lnSpc>
                <a:spcPct val="102000"/>
              </a:lnSpc>
              <a:defRPr/>
            </a:pPr>
            <a:r>
              <a:rPr lang="en-US" sz="1800" kern="1200" baseline="0" dirty="0">
                <a:solidFill>
                  <a:schemeClr val="tx1">
                    <a:lumMod val="85000"/>
                    <a:lumOff val="15000"/>
                  </a:schemeClr>
                </a:solidFill>
                <a:latin typeface="+mn-lt"/>
                <a:ea typeface="+mn-ea"/>
                <a:cs typeface="+mn-cs"/>
              </a:rPr>
              <a:t>Through group activity design we hope to encourage both intrinsic and extrinsic motivation and recognise the importance of both</a:t>
            </a:r>
          </a:p>
        </p:txBody>
      </p:sp>
      <p:pic>
        <p:nvPicPr>
          <p:cNvPr id="3074" name="Picture 2" descr="Screen Shot 2017 10 25 at 4.05.15 PM - Watch webinar on demand: The power of intrinsic motiva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61240" y="2324100"/>
            <a:ext cx="6375713" cy="32834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a:xfrm>
            <a:off x="11784011" y="5607592"/>
            <a:ext cx="407988" cy="365125"/>
          </a:xfrm>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7</a:t>
            </a:fld>
            <a:endParaRPr lang="en-US"/>
          </a:p>
        </p:txBody>
      </p:sp>
      <p:sp>
        <p:nvSpPr>
          <p:cNvPr id="5" name="Title 4"/>
          <p:cNvSpPr>
            <a:spLocks noGrp="1"/>
          </p:cNvSpPr>
          <p:nvPr>
            <p:ph type="title"/>
          </p:nvPr>
        </p:nvSpPr>
        <p:spPr>
          <a:xfrm>
            <a:off x="5957230" y="201065"/>
            <a:ext cx="5183734" cy="1767435"/>
          </a:xfrm>
        </p:spPr>
        <p:txBody>
          <a:bodyPr vert="horz" lIns="91440" tIns="45720" rIns="91440" bIns="45720" rtlCol="0" anchor="b">
            <a:normAutofit/>
          </a:bodyPr>
          <a:lstStyle/>
          <a:p>
            <a:pPr algn="ctr"/>
            <a:r>
              <a:rPr lang="en-US" sz="3900" b="0" i="1" kern="1200" baseline="0" dirty="0">
                <a:latin typeface="+mj-lt"/>
                <a:ea typeface="+mj-ea"/>
                <a:cs typeface="+mj-cs"/>
              </a:rPr>
              <a:t>Intrinsic and Extrinsic Motivations</a:t>
            </a:r>
          </a:p>
        </p:txBody>
      </p:sp>
    </p:spTree>
    <p:extLst>
      <p:ext uri="{BB962C8B-B14F-4D97-AF65-F5344CB8AC3E}">
        <p14:creationId xmlns:p14="http://schemas.microsoft.com/office/powerpoint/2010/main" val="426497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8</a:t>
            </a:fld>
            <a:endParaRPr lang="en-US"/>
          </a:p>
        </p:txBody>
      </p:sp>
      <p:sp>
        <p:nvSpPr>
          <p:cNvPr id="19" name="Content Placeholder 3">
            <a:extLst>
              <a:ext uri="{FF2B5EF4-FFF2-40B4-BE49-F238E27FC236}">
                <a16:creationId xmlns:a16="http://schemas.microsoft.com/office/drawing/2014/main" id="{91A33224-1BE7-43B4-A2CA-9A98D7B4F38A}"/>
              </a:ext>
            </a:extLst>
          </p:cNvPr>
          <p:cNvSpPr txBox="1">
            <a:spLocks/>
          </p:cNvSpPr>
          <p:nvPr/>
        </p:nvSpPr>
        <p:spPr>
          <a:xfrm>
            <a:off x="5341107" y="1169581"/>
            <a:ext cx="6442904" cy="5198562"/>
          </a:xfrm>
          <a:prstGeom prst="rect">
            <a:avLst/>
          </a:prstGeom>
          <a:noFill/>
          <a:ln>
            <a:noFill/>
          </a:ln>
        </p:spPr>
        <p:txBody>
          <a:bodyPr vert="horz" lIns="144000" tIns="0" rIns="91440" bIns="45720" rtlCol="0" anchor="ct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None/>
            </a:pPr>
            <a:r>
              <a:rPr lang="en-GB" b="1" u="sng" dirty="0">
                <a:solidFill>
                  <a:schemeClr val="tx1"/>
                </a:solidFill>
              </a:rPr>
              <a:t>UEQ Student Feedback</a:t>
            </a:r>
          </a:p>
          <a:p>
            <a:pPr marL="0" indent="0">
              <a:buNone/>
            </a:pPr>
            <a:r>
              <a:rPr lang="en-GB" b="1" i="1" dirty="0">
                <a:solidFill>
                  <a:schemeClr val="accent3">
                    <a:lumMod val="75000"/>
                  </a:schemeClr>
                </a:solidFill>
              </a:rPr>
              <a:t>“People were actually talking with each other and we learnt something new thanks to them.”</a:t>
            </a:r>
          </a:p>
          <a:p>
            <a:pPr marL="0" indent="0">
              <a:buNone/>
            </a:pPr>
            <a:r>
              <a:rPr lang="en-GB" b="1" i="1" dirty="0">
                <a:solidFill>
                  <a:schemeClr val="accent4"/>
                </a:solidFill>
              </a:rPr>
              <a:t>“The live sessions were interactive and it helped gather knowledge.”</a:t>
            </a:r>
          </a:p>
          <a:p>
            <a:pPr marL="0" indent="0">
              <a:buNone/>
            </a:pPr>
            <a:r>
              <a:rPr lang="en-GB" b="1" i="1" dirty="0">
                <a:solidFill>
                  <a:schemeClr val="accent1"/>
                </a:solidFill>
              </a:rPr>
              <a:t>“[The] seminars [were] very interactive which was really nice as a lot of online seminars have not been.”</a:t>
            </a:r>
          </a:p>
          <a:p>
            <a:pPr marL="0" indent="0">
              <a:buNone/>
            </a:pPr>
            <a:r>
              <a:rPr lang="en-GB" b="1" i="1" dirty="0">
                <a:solidFill>
                  <a:schemeClr val="accent5"/>
                </a:solidFill>
              </a:rPr>
              <a:t>“Pushing us to present our work in seminars helped with confidence.”</a:t>
            </a:r>
          </a:p>
        </p:txBody>
      </p:sp>
      <p:sp>
        <p:nvSpPr>
          <p:cNvPr id="9" name="Title 4">
            <a:extLst>
              <a:ext uri="{FF2B5EF4-FFF2-40B4-BE49-F238E27FC236}">
                <a16:creationId xmlns:a16="http://schemas.microsoft.com/office/drawing/2014/main" id="{1BCCC663-CB76-4A25-9743-A72C3DEC8FA1}"/>
              </a:ext>
            </a:extLst>
          </p:cNvPr>
          <p:cNvSpPr txBox="1">
            <a:spLocks/>
          </p:cNvSpPr>
          <p:nvPr/>
        </p:nvSpPr>
        <p:spPr>
          <a:xfrm>
            <a:off x="0" y="1670022"/>
            <a:ext cx="4699513" cy="3019543"/>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5000" b="0" i="1" kern="1200" baseline="0">
                <a:solidFill>
                  <a:schemeClr val="bg1"/>
                </a:solidFill>
                <a:latin typeface="+mj-lt"/>
                <a:ea typeface="+mj-ea"/>
                <a:cs typeface="+mj-cs"/>
              </a:defRPr>
            </a:lvl1pPr>
          </a:lstStyle>
          <a:p>
            <a:r>
              <a:rPr lang="en-GB" dirty="0"/>
              <a:t>20/21</a:t>
            </a:r>
          </a:p>
          <a:p>
            <a:r>
              <a:rPr lang="en-GB" dirty="0"/>
              <a:t>Sourcing and Distribution</a:t>
            </a:r>
          </a:p>
        </p:txBody>
      </p:sp>
    </p:spTree>
    <p:extLst>
      <p:ext uri="{BB962C8B-B14F-4D97-AF65-F5344CB8AC3E}">
        <p14:creationId xmlns:p14="http://schemas.microsoft.com/office/powerpoint/2010/main" val="316530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9</a:t>
            </a:fld>
            <a:endParaRPr lang="en-US"/>
          </a:p>
        </p:txBody>
      </p:sp>
      <p:sp>
        <p:nvSpPr>
          <p:cNvPr id="18" name="Content Placeholder 13">
            <a:extLst>
              <a:ext uri="{FF2B5EF4-FFF2-40B4-BE49-F238E27FC236}">
                <a16:creationId xmlns:a16="http://schemas.microsoft.com/office/drawing/2014/main" id="{B35F419A-A71C-4C17-B761-0CDD4060832E}"/>
              </a:ext>
            </a:extLst>
          </p:cNvPr>
          <p:cNvSpPr txBox="1">
            <a:spLocks/>
          </p:cNvSpPr>
          <p:nvPr/>
        </p:nvSpPr>
        <p:spPr>
          <a:xfrm>
            <a:off x="5187849" y="1670022"/>
            <a:ext cx="6395206" cy="4415412"/>
          </a:xfrm>
          <a:prstGeom prst="rect">
            <a:avLst/>
          </a:prstGeom>
          <a:noFill/>
          <a:ln>
            <a:noFill/>
          </a:ln>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GB" b="1" i="1" dirty="0">
                <a:solidFill>
                  <a:schemeClr val="accent3">
                    <a:lumMod val="75000"/>
                  </a:schemeClr>
                </a:solidFill>
              </a:rPr>
              <a:t>Many groups met with each other (virtually) outside of the seminars, most at least once or twice every week.</a:t>
            </a:r>
          </a:p>
          <a:p>
            <a:r>
              <a:rPr lang="en-GB" b="1" i="1" dirty="0">
                <a:solidFill>
                  <a:schemeClr val="accent4"/>
                </a:solidFill>
              </a:rPr>
              <a:t>International exchange students used this as a way to make new friends.</a:t>
            </a:r>
          </a:p>
          <a:p>
            <a:r>
              <a:rPr lang="en-GB" b="1" i="1" dirty="0">
                <a:solidFill>
                  <a:schemeClr val="accent2"/>
                </a:solidFill>
              </a:rPr>
              <a:t>Some groups experienced teething problems with participation, communication and expectations occurred in the early stages, but were easily resolved.</a:t>
            </a:r>
          </a:p>
          <a:p>
            <a:r>
              <a:rPr lang="en-GB" b="1" i="1" dirty="0">
                <a:solidFill>
                  <a:schemeClr val="accent5"/>
                </a:solidFill>
              </a:rPr>
              <a:t>The standard of outputs was extremely high, and incorporated aesthetic qualities seen in </a:t>
            </a:r>
            <a:r>
              <a:rPr lang="en-GB" b="1" i="1">
                <a:solidFill>
                  <a:schemeClr val="accent5"/>
                </a:solidFill>
              </a:rPr>
              <a:t>industry publications as </a:t>
            </a:r>
            <a:r>
              <a:rPr lang="en-GB" b="1" i="1" dirty="0">
                <a:solidFill>
                  <a:schemeClr val="accent5"/>
                </a:solidFill>
              </a:rPr>
              <a:t>well as high academic qualities.</a:t>
            </a:r>
          </a:p>
          <a:p>
            <a:endParaRPr lang="en-GB" dirty="0"/>
          </a:p>
          <a:p>
            <a:endParaRPr lang="en-GB" dirty="0"/>
          </a:p>
        </p:txBody>
      </p:sp>
      <p:sp>
        <p:nvSpPr>
          <p:cNvPr id="10" name="Title 4">
            <a:extLst>
              <a:ext uri="{FF2B5EF4-FFF2-40B4-BE49-F238E27FC236}">
                <a16:creationId xmlns:a16="http://schemas.microsoft.com/office/drawing/2014/main" id="{DA7F21A1-F266-4619-9122-4890BE546941}"/>
              </a:ext>
            </a:extLst>
          </p:cNvPr>
          <p:cNvSpPr txBox="1">
            <a:spLocks/>
          </p:cNvSpPr>
          <p:nvPr/>
        </p:nvSpPr>
        <p:spPr>
          <a:xfrm>
            <a:off x="0" y="1670022"/>
            <a:ext cx="4699513" cy="3019543"/>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5000" b="0" i="1" kern="1200" baseline="0">
                <a:solidFill>
                  <a:schemeClr val="bg1"/>
                </a:solidFill>
                <a:latin typeface="+mj-lt"/>
                <a:ea typeface="+mj-ea"/>
                <a:cs typeface="+mj-cs"/>
              </a:defRPr>
            </a:lvl1pPr>
          </a:lstStyle>
          <a:p>
            <a:r>
              <a:rPr lang="en-GB" dirty="0"/>
              <a:t>20/21</a:t>
            </a:r>
          </a:p>
          <a:p>
            <a:r>
              <a:rPr lang="en-GB" dirty="0"/>
              <a:t>Brand Management for Fashion</a:t>
            </a:r>
          </a:p>
        </p:txBody>
      </p:sp>
    </p:spTree>
    <p:extLst>
      <p:ext uri="{BB962C8B-B14F-4D97-AF65-F5344CB8AC3E}">
        <p14:creationId xmlns:p14="http://schemas.microsoft.com/office/powerpoint/2010/main" val="10764750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2.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4AFBF-E012-4607-B95C-D9E661912AC6}">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0</TotalTime>
  <Words>3672</Words>
  <Application>Microsoft Office PowerPoint</Application>
  <PresentationFormat>Widescreen</PresentationFormat>
  <Paragraphs>378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Schoolbook</vt:lpstr>
      <vt:lpstr>Corbel</vt:lpstr>
      <vt:lpstr>Times New Roman</vt:lpstr>
      <vt:lpstr>Headlines</vt:lpstr>
      <vt:lpstr>Deep Learning Through Constructive Alignment  </vt:lpstr>
      <vt:lpstr>Purpose</vt:lpstr>
      <vt:lpstr>The Timeline</vt:lpstr>
      <vt:lpstr>Overview of Units</vt:lpstr>
      <vt:lpstr>Sourcing and Distribution</vt:lpstr>
      <vt:lpstr>Brand Management for Fashion</vt:lpstr>
      <vt:lpstr>Intrinsic and Extrinsic Motivations</vt:lpstr>
      <vt:lpstr>PowerPoint Presentation</vt:lpstr>
      <vt:lpstr>PowerPoint Presentation</vt:lpstr>
      <vt:lpstr>PowerPoint Presentation</vt:lpstr>
      <vt:lpstr>PowerPoint Presentation</vt:lpstr>
      <vt:lpstr>Stage 1 Findings:  Online Setting</vt:lpstr>
      <vt:lpstr>Final Reflections</vt:lpstr>
      <vt:lpstr>Going Forward</vt:lpstr>
      <vt:lpstr>PowerPoint Presentation</vt:lpstr>
      <vt:lpstr>References</vt:lpstr>
      <vt:lpstr>Abstract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Through Constructive Alignment</dc:title>
  <dc:creator/>
  <cp:lastModifiedBy/>
  <cp:revision>11</cp:revision>
  <dcterms:created xsi:type="dcterms:W3CDTF">2021-06-13T19:01:01Z</dcterms:created>
  <dcterms:modified xsi:type="dcterms:W3CDTF">2022-04-12T09:01:44Z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