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376" r:id="rId3"/>
    <p:sldId id="382" r:id="rId4"/>
    <p:sldId id="384" r:id="rId5"/>
    <p:sldId id="368" r:id="rId6"/>
    <p:sldId id="381" r:id="rId7"/>
    <p:sldId id="3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74909" autoAdjust="0"/>
  </p:normalViewPr>
  <p:slideViewPr>
    <p:cSldViewPr snapToGrid="0">
      <p:cViewPr varScale="1">
        <p:scale>
          <a:sx n="76" d="100"/>
          <a:sy n="76" d="100"/>
        </p:scale>
        <p:origin x="85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B1408-8245-483A-A944-691BC73036C6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1A60BC-F2BB-4205-A40C-8331DD9825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39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1C5E4-252D-4B1D-A9CF-0EE4F1D9A76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85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effectLst/>
                <a:latin typeface="Arial" panose="020B0604020202020204" pitchFamily="34" charset="0"/>
              </a:rPr>
              <a:t>(weighted standardized mean difference of 0.47, Z = 9.781, P&lt;&lt;0.001). These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  <a:latin typeface="Arial" panose="020B0604020202020204" pitchFamily="34" charset="0"/>
              </a:rPr>
              <a:t>results were consistent across disciplines: they observed no significant difference in the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  <a:latin typeface="Arial" panose="020B0604020202020204" pitchFamily="34" charset="0"/>
              </a:rPr>
              <a:t>effects of active learning in biology, chemistry, computer science, engineering, geology, math,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  <a:latin typeface="Arial" panose="020B0604020202020204" pitchFamily="34" charset="0"/>
              </a:rPr>
              <a:t>physics, and psychology course</a:t>
            </a:r>
          </a:p>
          <a:p>
            <a:endParaRPr lang="en-GB" dirty="0">
              <a:effectLst/>
              <a:latin typeface="Arial" panose="020B0604020202020204" pitchFamily="34" charset="0"/>
            </a:endParaRPr>
          </a:p>
          <a:p>
            <a:r>
              <a:rPr lang="en-GB" dirty="0">
                <a:effectLst/>
                <a:latin typeface="Arial" panose="020B0604020202020204" pitchFamily="34" charset="0"/>
              </a:rPr>
              <a:t>f the experiments </a:t>
            </a:r>
            <a:r>
              <a:rPr lang="en-GB" dirty="0" err="1">
                <a:effectLst/>
                <a:latin typeface="Arial" panose="020B0604020202020204" pitchFamily="34" charset="0"/>
              </a:rPr>
              <a:t>analyzed</a:t>
            </a:r>
            <a:r>
              <a:rPr lang="en-GB" dirty="0">
                <a:effectLst/>
                <a:latin typeface="Arial" panose="020B0604020202020204" pitchFamily="34" charset="0"/>
              </a:rPr>
              <a:t> here had been conducted as randomized controlled trials of medical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  <a:latin typeface="Arial" panose="020B0604020202020204" pitchFamily="34" charset="0"/>
              </a:rPr>
              <a:t>interventions, they may have been stopped for benefit—meaning that enrolling patients in the control condition might be discontinued</a:t>
            </a:r>
            <a:r>
              <a:rPr lang="en-GB" dirty="0"/>
              <a:t/>
            </a:r>
            <a:br>
              <a:rPr lang="en-GB" dirty="0"/>
            </a:br>
            <a:r>
              <a:rPr lang="en-GB" dirty="0">
                <a:effectLst/>
                <a:latin typeface="Arial" panose="020B0604020202020204" pitchFamily="34" charset="0"/>
              </a:rPr>
              <a:t>because the treatment being tested was clearly more beneficial</a:t>
            </a:r>
          </a:p>
          <a:p>
            <a:endParaRPr lang="en-GB" dirty="0">
              <a:effectLst/>
              <a:latin typeface="Arial" panose="020B0604020202020204" pitchFamily="34" charset="0"/>
            </a:endParaRPr>
          </a:p>
          <a:p>
            <a:r>
              <a:rPr lang="en-GB" dirty="0"/>
              <a:t>additionally, all else being equal, active learning has been shown to decrease the achievement gap for underrepresented minorities and first generation college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51A60BC-F2BB-4205-A40C-8331DD9825B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429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BC3C6-E540-4F54-A6F1-FD333FC86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7E4AC-A462-44B7-9E47-D203392CEF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8004B-0C13-4CB3-ACEB-CA628007D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7A019-C341-4B43-BC67-02BE44BC8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0D00E-6A6A-4953-8888-F5EE42741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23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B19F6-08D5-477A-B5E7-286C5085D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D0BFAB-E5DC-446D-819A-8C7336E4D2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4846D-2B59-4BFB-85FE-65D097F2C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ABF04-87B2-4A4F-9FB9-E2C34E158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8D95F-1BB5-4031-AA15-C2B9F093D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825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64EB04-2D96-454F-8282-936955E723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7AAF9-67C7-4C1E-8487-0EAE31C06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71A8E-55AE-4D7E-A963-BA4AB6671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A73FE-A300-4301-928A-91B968F0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35829-702C-4A3F-ABE8-E18A2A16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87D12-BA30-4584-9BF7-22E86680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5D6FB-247C-40DA-A323-11329868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56E6A-4531-47F4-AC59-656F4FB0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DAC08-5FE6-40AC-8077-CE4B4D6F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D3497-55D3-4CE5-90F8-DC0C8FACE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43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2AFDD-C630-4786-8393-2705EC5FA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C86B6-5B53-4AD6-9797-3D42EE210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F012C-97AE-46CD-AF61-1C56D240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F3506-A6B6-4B7B-97FB-99E95FA2E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0AA86-CF07-4EEF-9E42-E5F84471B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1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F0A7C-15AA-491E-9C6F-B70C365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C89CD-3372-49D2-B65A-54B4B18A33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B6573-930F-42E0-AA48-259879A3F7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98145D-B788-498B-B5D2-24FB4552E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BA1AB7-F95F-4B2C-84FE-653060ED6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E2DDF-E0FC-4C72-9837-F552A6A57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3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05F3-DCFA-4DBC-BBBB-FB83AEB8E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AF9A0B-2965-4875-81BE-9033EA256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D7FF2-0CAE-4904-9134-6406CB2EE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6D9C64-49F5-418B-A632-14E9AF214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73A639-4039-4004-95E6-096DBB1E3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7BF5AC-6444-4702-9D67-EFFB0EDA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AE21B-C4E9-41D1-B0B1-1B30E7B80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86C5E-06E9-4B22-AAA6-7EBDDB40D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217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B830-C6DD-47FF-88CB-353EC1B3F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8BF1F2-B584-4F1A-B45D-0E16847F2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B6E57-E7D9-469A-B905-79A380429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EF4FBD-F698-4D9D-BCE8-89C84FC14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6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E302A2-96EF-4E58-8FCD-98C6D2DF6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1EE81-84F8-47B9-B86D-926DC5A3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841-67A7-46A5-83E8-1DE7C20D8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71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109F1-E52B-4E7F-A814-9BD7766A3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E5D70-217A-430A-BBD4-479D6BD3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0E049E-F0E6-4E38-92ED-C8AEE10FA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B24E1-7467-42B3-B48A-298839CD9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C1542-867C-4D71-B05C-27437775F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CC257E-C011-4389-A5BA-C832E8F9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88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4FB7-5970-414B-AA63-5106B0A68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7B14F5-3FD4-4CCE-B294-110DFBA18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CBE312-E776-400D-9046-1AC61DCFB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FEBE8-2EC0-457C-8D3E-65ABCECF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CC09DC-713F-4971-835D-A493FFA7D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52E7CA-62FD-4EEA-BCB2-67FA87FE9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4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4A9C9D-FD9D-4815-984F-C1CE167AF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49D7FA-590A-457F-AEE4-91BCB0975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43BE9-79A9-4F61-9FEE-7B9593E47F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60DA2-33C6-4AF8-BD83-0B87908C77C5}" type="datetimeFigureOut">
              <a:rPr lang="en-GB" smtClean="0"/>
              <a:t>12/04/2022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7C915-43FB-41C6-AD12-0E22DECAA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885B5-A669-426F-9792-7277FF851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E8254-2D31-401C-8311-5C6A1224C9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16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ames.brooks-3@manchester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ath.stanford.edu/~conrad/papers/PNAS.pdf" TargetMode="External"/><Relationship Id="rId2" Type="http://schemas.openxmlformats.org/officeDocument/2006/relationships/hyperlink" Target="https://cft.vanderbilt.edu/wp-content/uploads/sites/59/Active-Learn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9705-E3EA-4188-A8EF-AE888A3FD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1803633"/>
          </a:xfrm>
        </p:spPr>
        <p:txBody>
          <a:bodyPr>
            <a:normAutofit/>
          </a:bodyPr>
          <a:lstStyle/>
          <a:p>
            <a:r>
              <a:rPr lang="en-GB" dirty="0"/>
              <a:t>SETA Showcase</a:t>
            </a:r>
            <a:br>
              <a:rPr lang="en-GB" dirty="0"/>
            </a:br>
            <a:r>
              <a:rPr lang="en-GB" dirty="0"/>
              <a:t>Active Learning in Lectures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D470D-BAE7-4C6B-98DE-A2A05386C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03633"/>
            <a:ext cx="9144000" cy="942679"/>
          </a:xfrm>
        </p:spPr>
        <p:txBody>
          <a:bodyPr/>
          <a:lstStyle/>
          <a:p>
            <a:r>
              <a:rPr lang="en-GB" dirty="0">
                <a:hlinkClick r:id="rId2"/>
              </a:rPr>
              <a:t>james.brooks-3@manchester.ac.uk</a:t>
            </a:r>
            <a:endParaRPr lang="en-GB" dirty="0"/>
          </a:p>
          <a:p>
            <a:r>
              <a:rPr lang="en-GB" dirty="0"/>
              <a:t>7</a:t>
            </a:r>
            <a:r>
              <a:rPr lang="en-GB" baseline="30000" dirty="0"/>
              <a:t>th</a:t>
            </a:r>
            <a:r>
              <a:rPr lang="en-GB" dirty="0"/>
              <a:t> April 2022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82CC48C-F3FB-45FB-BBA6-5B21FDDC1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564404"/>
              </p:ext>
            </p:extLst>
          </p:nvPr>
        </p:nvGraphicFramePr>
        <p:xfrm>
          <a:off x="387857" y="2746312"/>
          <a:ext cx="11416286" cy="39620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0918">
                  <a:extLst>
                    <a:ext uri="{9D8B030D-6E8A-4147-A177-3AD203B41FA5}">
                      <a16:colId xmlns:a16="http://schemas.microsoft.com/office/drawing/2014/main" val="396040646"/>
                    </a:ext>
                  </a:extLst>
                </a:gridCol>
                <a:gridCol w="1853967">
                  <a:extLst>
                    <a:ext uri="{9D8B030D-6E8A-4147-A177-3AD203B41FA5}">
                      <a16:colId xmlns:a16="http://schemas.microsoft.com/office/drawing/2014/main" val="292642216"/>
                    </a:ext>
                  </a:extLst>
                </a:gridCol>
                <a:gridCol w="5209563">
                  <a:extLst>
                    <a:ext uri="{9D8B030D-6E8A-4147-A177-3AD203B41FA5}">
                      <a16:colId xmlns:a16="http://schemas.microsoft.com/office/drawing/2014/main" val="1046937194"/>
                    </a:ext>
                  </a:extLst>
                </a:gridCol>
                <a:gridCol w="3661838">
                  <a:extLst>
                    <a:ext uri="{9D8B030D-6E8A-4147-A177-3AD203B41FA5}">
                      <a16:colId xmlns:a16="http://schemas.microsoft.com/office/drawing/2014/main" val="1013811254"/>
                    </a:ext>
                  </a:extLst>
                </a:gridCol>
              </a:tblGrid>
              <a:tr h="142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Time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Duration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Title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Presenter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3732464639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15mins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Welcome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James Brooks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452605637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13:15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Synchronous computer-based tutorials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Simon Watson (EEE)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2927410552"/>
                  </a:ext>
                </a:extLst>
              </a:tr>
              <a:tr h="44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Deep learning through constructive alignment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Janine Dixon and Fiona Velez-Colby (Fashion Business)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3304899473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13:45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Active learning techniques through three physics courses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Lloyd </a:t>
                      </a:r>
                      <a:r>
                        <a:rPr lang="en-GB" sz="1600" dirty="0" err="1">
                          <a:effectLst/>
                        </a:rPr>
                        <a:t>Cawthorne</a:t>
                      </a:r>
                      <a:r>
                        <a:rPr lang="en-GB" sz="1600" dirty="0">
                          <a:effectLst/>
                        </a:rPr>
                        <a:t> (Physics)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1716646666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14:00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Live coding lectures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Gareth Henshall (Computer Science)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773549429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14:15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15min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Break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--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1521765656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14:45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“Student-led” lectures in physics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Terry Wyatt (Physics and Astronomy)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34188308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Improving interaction and engagement within large cohorts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Charles Darko (Materials)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3499725089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15:15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Live demonstrations of equipment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Mark Quinn (Aerospace)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2158325930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10mins + 5 min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Problem solving in mathematics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Nikesh Solanki (Maths)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3336522593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15:45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15mins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Round table discussion and open Q&amp;A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All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1809255123"/>
                  </a:ext>
                </a:extLst>
              </a:tr>
              <a:tr h="291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16:00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--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Finish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--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429" marR="65429" marT="0" marB="0"/>
                </a:tc>
                <a:extLst>
                  <a:ext uri="{0D108BD9-81ED-4DB2-BD59-A6C34878D82A}">
                    <a16:rowId xmlns:a16="http://schemas.microsoft.com/office/drawing/2014/main" val="1937376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950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34786" y="1122363"/>
            <a:ext cx="10722428" cy="2387600"/>
          </a:xfrm>
        </p:spPr>
        <p:txBody>
          <a:bodyPr>
            <a:normAutofit fontScale="90000"/>
          </a:bodyPr>
          <a:lstStyle/>
          <a:p>
            <a:r>
              <a:rPr lang="en-GB" dirty="0"/>
              <a:t>“instructional activities involving students in doing things and thinking about what they are doing”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828800" y="4241800"/>
            <a:ext cx="8534400" cy="1397000"/>
          </a:xfrm>
        </p:spPr>
        <p:txBody>
          <a:bodyPr>
            <a:normAutofit/>
          </a:bodyPr>
          <a:lstStyle/>
          <a:p>
            <a:r>
              <a:rPr lang="en-GB" dirty="0" err="1"/>
              <a:t>Bonwell</a:t>
            </a:r>
            <a:r>
              <a:rPr lang="en-GB" dirty="0"/>
              <a:t> and </a:t>
            </a:r>
            <a:r>
              <a:rPr lang="en-GB" dirty="0" err="1"/>
              <a:t>Eison</a:t>
            </a:r>
            <a:r>
              <a:rPr lang="en-GB" dirty="0"/>
              <a:t> (1991)</a:t>
            </a:r>
          </a:p>
          <a:p>
            <a:r>
              <a:rPr lang="en-GB" dirty="0"/>
              <a:t> </a:t>
            </a:r>
            <a:r>
              <a:rPr lang="en-GB" sz="2133" dirty="0"/>
              <a:t>Active Learning: Creating Excitement in the Classroom AEHE-ERIC Higher Education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55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CF47F-A7D5-4C58-912B-B8550AE2A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Active learning increases student performance in</a:t>
            </a:r>
            <a:br>
              <a:rPr lang="en-GB" dirty="0"/>
            </a:br>
            <a:r>
              <a:rPr lang="en-GB" dirty="0"/>
              <a:t>science, engineering, and mathematics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2EDF5-1A40-4C5F-A1F9-FA07FE6A5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4743"/>
            <a:ext cx="5758543" cy="4152220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</a:rPr>
              <a:t>M</a:t>
            </a:r>
            <a:r>
              <a:rPr lang="en-GB" dirty="0">
                <a:effectLst/>
                <a:latin typeface="Arial" panose="020B0604020202020204" pitchFamily="34" charset="0"/>
              </a:rPr>
              <a:t>eta analysis of 225 studies</a:t>
            </a:r>
          </a:p>
          <a:p>
            <a:r>
              <a:rPr lang="en-GB" dirty="0">
                <a:latin typeface="Arial" panose="020B0604020202020204" pitchFamily="34" charset="0"/>
              </a:rPr>
              <a:t>S</a:t>
            </a:r>
            <a:r>
              <a:rPr lang="en-GB" dirty="0">
                <a:effectLst/>
                <a:latin typeface="Arial" panose="020B0604020202020204" pitchFamily="34" charset="0"/>
              </a:rPr>
              <a:t>tudent performance on examinations and concept inventories increased by 0.47 SD</a:t>
            </a:r>
          </a:p>
          <a:p>
            <a:r>
              <a:rPr lang="en-GB" dirty="0">
                <a:latin typeface="Arial" panose="020B0604020202020204" pitchFamily="34" charset="0"/>
              </a:rPr>
              <a:t>S</a:t>
            </a:r>
            <a:r>
              <a:rPr lang="en-GB" dirty="0">
                <a:effectLst/>
                <a:latin typeface="Arial" panose="020B0604020202020204" pitchFamily="34" charset="0"/>
              </a:rPr>
              <a:t>tudents in classes with traditional lecturing were 1.5 times more likely to fail than those with active learning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305C7-3841-44ED-A336-EF1C27517427}"/>
              </a:ext>
            </a:extLst>
          </p:cNvPr>
          <p:cNvSpPr txBox="1"/>
          <p:nvPr/>
        </p:nvSpPr>
        <p:spPr>
          <a:xfrm>
            <a:off x="6968218" y="6492875"/>
            <a:ext cx="60987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https://math.stanford.edu/~conrad/papers/PNAS.pdf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C989C4-6C13-42FA-ADD8-F7904D0215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976" y="1802251"/>
            <a:ext cx="5187410" cy="457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51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34864-24D4-435F-9CA7-477770BE6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Active learning promotes a more positive attitudes towards the course </a:t>
            </a:r>
            <a:r>
              <a:rPr lang="en-GB" dirty="0">
                <a:solidFill>
                  <a:srgbClr val="FF0000"/>
                </a:solidFill>
              </a:rPr>
              <a:t>[in schools]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BC51-28CE-4473-9E61-A8DC95EA8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05534" cy="4351338"/>
          </a:xfrm>
        </p:spPr>
        <p:txBody>
          <a:bodyPr/>
          <a:lstStyle/>
          <a:p>
            <a:r>
              <a:rPr lang="en-GB" dirty="0"/>
              <a:t>Meta-analysis of 144 studies</a:t>
            </a:r>
          </a:p>
          <a:p>
            <a:r>
              <a:rPr lang="en-GB" dirty="0"/>
              <a:t>Overall effect size for the effectiveness of active learning on attitudes towards the course (</a:t>
            </a:r>
            <a:r>
              <a:rPr lang="en-GB" i="1" dirty="0"/>
              <a:t>g</a:t>
            </a:r>
            <a:r>
              <a:rPr lang="en-GB" dirty="0"/>
              <a:t> = 0.757).</a:t>
            </a:r>
          </a:p>
          <a:p>
            <a:r>
              <a:rPr lang="en-GB" dirty="0"/>
              <a:t>“properly implemented student-centred teaching will lead to more positive attitudes </a:t>
            </a:r>
            <a:r>
              <a:rPr lang="en-GB" dirty="0" err="1"/>
              <a:t>towars</a:t>
            </a:r>
            <a:r>
              <a:rPr lang="en-GB" dirty="0"/>
              <a:t> the course”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C514B-F7B0-41F6-96B8-D13E78D18F93}"/>
              </a:ext>
            </a:extLst>
          </p:cNvPr>
          <p:cNvSpPr txBox="1"/>
          <p:nvPr/>
        </p:nvSpPr>
        <p:spPr>
          <a:xfrm>
            <a:off x="4341091" y="6492875"/>
            <a:ext cx="78509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https://bera-journals.onlinelibrary.wiley.com/doi/epdf/10.1002/rev3.3346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5D915D-4C6B-47BE-952F-C767A3295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7358" y="2006600"/>
            <a:ext cx="6116993" cy="38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13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Engagement Grid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905000"/>
            <a:ext cx="53721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1600" y="6375401"/>
            <a:ext cx="11988800" cy="379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867" dirty="0"/>
              <a:t>Clark, Ruth C., and Richard E. Mayer. </a:t>
            </a:r>
            <a:r>
              <a:rPr lang="en-GB" sz="1867" i="1" dirty="0"/>
              <a:t>E-learning and the science of instruction</a:t>
            </a:r>
            <a:r>
              <a:rPr lang="en-GB" sz="1867" dirty="0"/>
              <a:t>. John Wiley &amp; Sons, 2016.</a:t>
            </a:r>
          </a:p>
        </p:txBody>
      </p:sp>
    </p:spTree>
    <p:extLst>
      <p:ext uri="{BB962C8B-B14F-4D97-AF65-F5344CB8AC3E}">
        <p14:creationId xmlns:p14="http://schemas.microsoft.com/office/powerpoint/2010/main" val="1408257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Visible Learning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950" y="1905000"/>
            <a:ext cx="53721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1600" y="6375401"/>
            <a:ext cx="11988800" cy="379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867" dirty="0"/>
              <a:t>Clark, Ruth C., and Richard E. Mayer. </a:t>
            </a:r>
            <a:r>
              <a:rPr lang="en-GB" sz="1867" i="1" dirty="0"/>
              <a:t>E-learning and the science of instruction</a:t>
            </a:r>
            <a:r>
              <a:rPr lang="en-GB" sz="1867" dirty="0"/>
              <a:t>. John Wiley &amp; Sons, 2016.</a:t>
            </a:r>
          </a:p>
        </p:txBody>
      </p:sp>
      <p:sp>
        <p:nvSpPr>
          <p:cNvPr id="5" name="Rectangle 4"/>
          <p:cNvSpPr/>
          <p:nvPr/>
        </p:nvSpPr>
        <p:spPr>
          <a:xfrm>
            <a:off x="6299201" y="2006600"/>
            <a:ext cx="2482849" cy="1524000"/>
          </a:xfrm>
          <a:prstGeom prst="rect">
            <a:avLst/>
          </a:prstGeom>
          <a:noFill/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839200" y="1905000"/>
            <a:ext cx="914400" cy="508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753600" y="1674770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Visible Learning</a:t>
            </a:r>
          </a:p>
        </p:txBody>
      </p:sp>
    </p:spTree>
    <p:extLst>
      <p:ext uri="{BB962C8B-B14F-4D97-AF65-F5344CB8AC3E}">
        <p14:creationId xmlns:p14="http://schemas.microsoft.com/office/powerpoint/2010/main" val="472979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E9EB-0166-4643-8E78-49E97F23A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51DA9-CC6C-42CB-A6E8-DAB4923AB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Cynthia </a:t>
            </a:r>
            <a:r>
              <a:rPr lang="en-GB" dirty="0" err="1">
                <a:hlinkClick r:id="rId2"/>
              </a:rPr>
              <a:t>Brame</a:t>
            </a:r>
            <a:r>
              <a:rPr lang="en-GB" dirty="0">
                <a:hlinkClick r:id="rId2"/>
              </a:rPr>
              <a:t>. Active Learning. Vanderbilt</a:t>
            </a:r>
            <a:r>
              <a:rPr lang="en-GB" dirty="0"/>
              <a:t> </a:t>
            </a:r>
          </a:p>
          <a:p>
            <a:r>
              <a:rPr lang="en-GB" dirty="0">
                <a:hlinkClick r:id="rId3"/>
              </a:rPr>
              <a:t>Freeman, Scott, et al. "Active learning increases student performance in science, engineering, and mathematics." Proceedings of the national academy of sciences 111.23 (2014): 8410-8415.</a:t>
            </a:r>
            <a:endParaRPr lang="en-GB" dirty="0"/>
          </a:p>
          <a:p>
            <a:r>
              <a:rPr lang="en-GB" dirty="0"/>
              <a:t>Ambrose, Susan A., et al. </a:t>
            </a:r>
            <a:r>
              <a:rPr lang="en-GB" b="1" i="1" dirty="0"/>
              <a:t>How learning works: Seven research-based principles for smart teaching</a:t>
            </a:r>
            <a:r>
              <a:rPr lang="en-GB" dirty="0"/>
              <a:t>. John Wiley &amp; Sons, 2010.</a:t>
            </a:r>
          </a:p>
        </p:txBody>
      </p:sp>
    </p:spTree>
    <p:extLst>
      <p:ext uri="{BB962C8B-B14F-4D97-AF65-F5344CB8AC3E}">
        <p14:creationId xmlns:p14="http://schemas.microsoft.com/office/powerpoint/2010/main" val="1598429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382</Words>
  <Application>Microsoft Office PowerPoint</Application>
  <PresentationFormat>Widescreen</PresentationFormat>
  <Paragraphs>84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SETA Showcase Active Learning in Lectures</vt:lpstr>
      <vt:lpstr>“instructional activities involving students in doing things and thinking about what they are doing”</vt:lpstr>
      <vt:lpstr>Active learning increases student performance in science, engineering, and mathematics</vt:lpstr>
      <vt:lpstr>Active learning promotes a more positive attitudes towards the course [in schools]</vt:lpstr>
      <vt:lpstr>The Engagement Grid</vt:lpstr>
      <vt:lpstr>Visible Learning</vt:lpstr>
      <vt:lpstr>Further Reading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SETA Showcase Active Learning in Lectures</dc:title>
  <dc:creator>James Brooks</dc:creator>
  <cp:lastModifiedBy>Anna Dean</cp:lastModifiedBy>
  <cp:revision>3</cp:revision>
  <dcterms:created xsi:type="dcterms:W3CDTF">2022-04-07T10:27:50Z</dcterms:created>
  <dcterms:modified xsi:type="dcterms:W3CDTF">2022-04-12T09:01:08Z</dcterms:modified>
</cp:coreProperties>
</file>