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6" r:id="rId2"/>
    <p:sldId id="257" r:id="rId3"/>
    <p:sldId id="262" r:id="rId4"/>
    <p:sldId id="258" r:id="rId5"/>
    <p:sldId id="260" r:id="rId6"/>
    <p:sldId id="259" r:id="rId7"/>
    <p:sldId id="261"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31" d="100"/>
          <a:sy n="131"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B111A7-5878-43BB-A590-7EF106583837}" type="datetimeFigureOut">
              <a:rPr lang="en-GB" smtClean="0"/>
              <a:t>04/10/2021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161E97-F9A3-4A22-AE4E-FECF3A37F996}" type="slidenum">
              <a:rPr lang="en-GB" smtClean="0"/>
              <a:t>‹#›</a:t>
            </a:fld>
            <a:endParaRPr lang="en-GB"/>
          </a:p>
        </p:txBody>
      </p:sp>
    </p:spTree>
    <p:extLst>
      <p:ext uri="{BB962C8B-B14F-4D97-AF65-F5344CB8AC3E}">
        <p14:creationId xmlns:p14="http://schemas.microsoft.com/office/powerpoint/2010/main" val="2021309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CFA0038-7055-434C-B6C4-B8C69565C600}" type="slidenum">
              <a:rPr lang="en-US" smtClean="0"/>
              <a:t>1</a:t>
            </a:fld>
            <a:endParaRPr lang="en-US" dirty="0"/>
          </a:p>
        </p:txBody>
      </p:sp>
    </p:spTree>
    <p:extLst>
      <p:ext uri="{BB962C8B-B14F-4D97-AF65-F5344CB8AC3E}">
        <p14:creationId xmlns:p14="http://schemas.microsoft.com/office/powerpoint/2010/main" val="4213089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9A9B-AE15-4936-AA02-3B82110F45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08199B9-F079-496D-A01C-68EC2903FD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E4A80E8-CDCA-4391-AE70-39C977794BA3}"/>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D8476E83-1906-4CE6-A06D-55FA76B7CB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C417AB-4BF4-4FB4-BD69-3A496CD92508}"/>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835367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60C0-B90C-4CD1-9C0E-8BB3D9A5153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17E579-FA1B-4D2C-B562-F7FC63BB58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A4BF8F-87EB-4801-9EC7-DF25507A8B50}"/>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48626DAF-9DED-4C08-BE14-A9553396E7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6B99C4-6D89-4D9F-BC1D-6AD7C6F4BADE}"/>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14683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451559-7898-4AEA-9EE2-CD6D5095EF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AD08A0-51EB-43BB-B1F7-9633008F0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326B8D-8E27-42DD-8C96-AF7897313DF8}"/>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DCEEB26D-AD43-4CC2-8D95-AEDAA0C335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2A4CDF-A969-48E6-A576-7A83BB43302D}"/>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833657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Custom Layout">
    <p:bg>
      <p:bgPr>
        <a:solidFill>
          <a:schemeClr val="accent1"/>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12192000" cy="5497975"/>
          </a:xfrm>
        </p:spPr>
        <p:txBody>
          <a:bodyPr/>
          <a:lstStyle/>
          <a:p>
            <a:r>
              <a:rPr lang="en-US"/>
              <a:t>Click icon to add picture</a:t>
            </a:r>
            <a:endParaRPr lang="en-US" dirty="0"/>
          </a:p>
        </p:txBody>
      </p:sp>
      <p:sp>
        <p:nvSpPr>
          <p:cNvPr id="3" name="Title 4">
            <a:extLst>
              <a:ext uri="{FF2B5EF4-FFF2-40B4-BE49-F238E27FC236}">
                <a16:creationId xmlns:a16="http://schemas.microsoft.com/office/drawing/2014/main" id="{8DF09845-7890-4D10-A53B-2A4D05316878}"/>
              </a:ext>
            </a:extLst>
          </p:cNvPr>
          <p:cNvSpPr>
            <a:spLocks noGrp="1"/>
          </p:cNvSpPr>
          <p:nvPr>
            <p:ph type="title"/>
          </p:nvPr>
        </p:nvSpPr>
        <p:spPr>
          <a:xfrm>
            <a:off x="853440" y="5688402"/>
            <a:ext cx="871728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4871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3CBEA-46D6-4225-A527-01046C31F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F5A43B-5ADA-4494-AFC9-CCD9F8CCB8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DDCB45-5964-4006-8990-848D00788BC0}"/>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78970F30-24E8-4D76-84DE-DAC98AB54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BE1A5D-8EF7-47AE-A623-30FC5D21F4BC}"/>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86748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9EDC-0E98-4B33-9477-C1B67757CF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D96707-B5EA-4C25-B970-398C5399BF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7A16E7-5C1D-46F7-B6C6-39E9E110A781}"/>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6EE0CADD-778C-407F-881B-19EDF1FE20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79BE53-D83B-48CF-80FE-A9DBF2E7E298}"/>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237512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6EF24-FD50-4814-ABC3-0F3C94F15D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2C3FD9-89BA-484C-8C7F-633AC68662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1CE2F6-E912-4195-A324-4FE9BAF4D1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DA7A5E9-B7FE-4669-8D3E-7DA9797E3524}"/>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6" name="Footer Placeholder 5">
            <a:extLst>
              <a:ext uri="{FF2B5EF4-FFF2-40B4-BE49-F238E27FC236}">
                <a16:creationId xmlns:a16="http://schemas.microsoft.com/office/drawing/2014/main" id="{48EAB20F-082C-4C88-B5FB-BD74223439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DAF371-3F19-411A-BBC8-23D333C14F79}"/>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01641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1A43F-D8DE-4996-AD21-84F2AD6DC6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0C67C4-3776-4B1C-83FC-4468768BE5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8FA0DE-879A-437C-B9C3-2F8BB3EC14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E112FA-18F7-49EF-AC73-A2E80EF815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EA2FE7-E876-440C-938E-57863597B1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00B7C1E-8B38-47C1-B426-DB91C3B371E6}"/>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8" name="Footer Placeholder 7">
            <a:extLst>
              <a:ext uri="{FF2B5EF4-FFF2-40B4-BE49-F238E27FC236}">
                <a16:creationId xmlns:a16="http://schemas.microsoft.com/office/drawing/2014/main" id="{FF913930-7BD0-4DDF-AA30-635DBA5B82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AABC92-E941-488D-A85A-C9C9AFB60265}"/>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265160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27832-F592-4F47-A068-411BC4B0CA1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95EBB39-E7BC-470C-8716-CEA660162566}"/>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4" name="Footer Placeholder 3">
            <a:extLst>
              <a:ext uri="{FF2B5EF4-FFF2-40B4-BE49-F238E27FC236}">
                <a16:creationId xmlns:a16="http://schemas.microsoft.com/office/drawing/2014/main" id="{2CA534D5-8331-4F64-8854-A814BFB1BD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B8D875-7066-4AF6-BC6D-1078051528E7}"/>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26526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CBF594-2F77-46A6-8E40-02780AED3488}"/>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3" name="Footer Placeholder 2">
            <a:extLst>
              <a:ext uri="{FF2B5EF4-FFF2-40B4-BE49-F238E27FC236}">
                <a16:creationId xmlns:a16="http://schemas.microsoft.com/office/drawing/2014/main" id="{943A3AFE-325C-4335-9BEB-D7B6C51DD51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CB15C4-8131-4D48-86A8-E27F8F489381}"/>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337516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B9BB2-C9B5-4CEA-8D69-5C99ABED4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ECD775-75BB-40ED-BB11-08CB7B632B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BC842F1-36E8-4583-847D-B14111164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B67355-515D-4892-8565-8E54FDAB6C7D}"/>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6" name="Footer Placeholder 5">
            <a:extLst>
              <a:ext uri="{FF2B5EF4-FFF2-40B4-BE49-F238E27FC236}">
                <a16:creationId xmlns:a16="http://schemas.microsoft.com/office/drawing/2014/main" id="{901F7856-4F7E-4892-9738-AE7E54D8D3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18C451-37FA-4C1C-852A-143603C3D8DA}"/>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168560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51DE-D57A-46BA-A5B7-D2F5602710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90EC3AB-96E6-473F-97DA-D178578ECA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91DD124-2A77-4380-8E44-21755F53C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C580B6-50D6-43DD-BDEC-48E19E472C7B}"/>
              </a:ext>
            </a:extLst>
          </p:cNvPr>
          <p:cNvSpPr>
            <a:spLocks noGrp="1"/>
          </p:cNvSpPr>
          <p:nvPr>
            <p:ph type="dt" sz="half" idx="10"/>
          </p:nvPr>
        </p:nvSpPr>
        <p:spPr/>
        <p:txBody>
          <a:bodyPr/>
          <a:lstStyle/>
          <a:p>
            <a:fld id="{13A30643-3311-4425-9160-8139DD3E2C01}" type="datetimeFigureOut">
              <a:rPr lang="en-GB" smtClean="0"/>
              <a:t>04/10/2021</a:t>
            </a:fld>
            <a:endParaRPr lang="en-GB"/>
          </a:p>
        </p:txBody>
      </p:sp>
      <p:sp>
        <p:nvSpPr>
          <p:cNvPr id="6" name="Footer Placeholder 5">
            <a:extLst>
              <a:ext uri="{FF2B5EF4-FFF2-40B4-BE49-F238E27FC236}">
                <a16:creationId xmlns:a16="http://schemas.microsoft.com/office/drawing/2014/main" id="{66904FD5-B410-48D6-804F-4F65005FB6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623005-ABAA-464A-B0B6-8DC3DCFDF3FE}"/>
              </a:ext>
            </a:extLst>
          </p:cNvPr>
          <p:cNvSpPr>
            <a:spLocks noGrp="1"/>
          </p:cNvSpPr>
          <p:nvPr>
            <p:ph type="sldNum" sz="quarter" idx="12"/>
          </p:nvPr>
        </p:nvSpPr>
        <p:spPr/>
        <p:txBody>
          <a:bodyPr/>
          <a:lstStyle/>
          <a:p>
            <a:fld id="{74F10BCE-DA76-4A77-B4DF-FF69730F768F}" type="slidenum">
              <a:rPr lang="en-GB" smtClean="0"/>
              <a:t>‹#›</a:t>
            </a:fld>
            <a:endParaRPr lang="en-GB"/>
          </a:p>
        </p:txBody>
      </p:sp>
    </p:spTree>
    <p:extLst>
      <p:ext uri="{BB962C8B-B14F-4D97-AF65-F5344CB8AC3E}">
        <p14:creationId xmlns:p14="http://schemas.microsoft.com/office/powerpoint/2010/main" val="263511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9476B5-24AD-4FB0-B9E9-165EC5253F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EE109C-DDF1-48B8-8D21-2D0F066EC8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37813E-59DD-46B5-99E5-C1B9A2B8CA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A30643-3311-4425-9160-8139DD3E2C01}" type="datetimeFigureOut">
              <a:rPr lang="en-GB" smtClean="0"/>
              <a:t>04/10/2021</a:t>
            </a:fld>
            <a:endParaRPr lang="en-GB"/>
          </a:p>
        </p:txBody>
      </p:sp>
      <p:sp>
        <p:nvSpPr>
          <p:cNvPr id="5" name="Footer Placeholder 4">
            <a:extLst>
              <a:ext uri="{FF2B5EF4-FFF2-40B4-BE49-F238E27FC236}">
                <a16:creationId xmlns:a16="http://schemas.microsoft.com/office/drawing/2014/main" id="{E1703FE6-FF2B-4F66-806F-2201130FAA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2788186-8F93-4813-8896-BC73AED08C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10BCE-DA76-4A77-B4DF-FF69730F768F}" type="slidenum">
              <a:rPr lang="en-GB" smtClean="0"/>
              <a:t>‹#›</a:t>
            </a:fld>
            <a:endParaRPr lang="en-GB"/>
          </a:p>
        </p:txBody>
      </p:sp>
    </p:spTree>
    <p:extLst>
      <p:ext uri="{BB962C8B-B14F-4D97-AF65-F5344CB8AC3E}">
        <p14:creationId xmlns:p14="http://schemas.microsoft.com/office/powerpoint/2010/main" val="1996362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pic>
        <p:nvPicPr>
          <p:cNvPr id="6" name="Picture 5" descr="Text&#10;&#10;Description automatically generated with low confidence">
            <a:extLst>
              <a:ext uri="{FF2B5EF4-FFF2-40B4-BE49-F238E27FC236}">
                <a16:creationId xmlns:a16="http://schemas.microsoft.com/office/drawing/2014/main" id="{D213E7B3-1A50-458F-AE88-D3839FA6F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6675" y="39688"/>
            <a:ext cx="9517063" cy="5418138"/>
          </a:xfrm>
          <a:prstGeom prst="rect">
            <a:avLst/>
          </a:prstGeom>
        </p:spPr>
      </p:pic>
      <p:sp>
        <p:nvSpPr>
          <p:cNvPr id="3" name="Text Placeholder 2">
            <a:extLst>
              <a:ext uri="{FF2B5EF4-FFF2-40B4-BE49-F238E27FC236}">
                <a16:creationId xmlns:a16="http://schemas.microsoft.com/office/drawing/2014/main" id="{7555E40E-3256-4272-A29D-F2438D5C136F}"/>
              </a:ext>
            </a:extLst>
          </p:cNvPr>
          <p:cNvSpPr>
            <a:spLocks noGrp="1"/>
          </p:cNvSpPr>
          <p:nvPr>
            <p:ph type="body" sz="quarter" idx="4294967295"/>
          </p:nvPr>
        </p:nvSpPr>
        <p:spPr>
          <a:xfrm>
            <a:off x="1336675" y="4373563"/>
            <a:ext cx="9517063" cy="1084263"/>
          </a:xfrm>
          <a:solidFill>
            <a:srgbClr val="000000">
              <a:alpha val="50000"/>
            </a:srgbClr>
          </a:solidFill>
          <a:ln>
            <a:noFill/>
          </a:ln>
        </p:spPr>
        <p:txBody>
          <a:bodyPr wrap="square" anchor="ctr">
            <a:noAutofit/>
          </a:bodyPr>
          <a:lstStyle/>
          <a:p>
            <a:pPr marL="0" indent="0" algn="ctr">
              <a:buNone/>
            </a:pPr>
            <a:r>
              <a:rPr lang="en-US" sz="4800" dirty="0">
                <a:solidFill>
                  <a:srgbClr val="FFFFFF"/>
                </a:solidFill>
              </a:rPr>
              <a:t>UG &amp; PGT </a:t>
            </a:r>
          </a:p>
        </p:txBody>
      </p:sp>
      <p:sp>
        <p:nvSpPr>
          <p:cNvPr id="2" name="Title 1">
            <a:extLst>
              <a:ext uri="{FF2B5EF4-FFF2-40B4-BE49-F238E27FC236}">
                <a16:creationId xmlns:a16="http://schemas.microsoft.com/office/drawing/2014/main" id="{83823991-6F5F-45D3-883F-8179BE10396D}"/>
              </a:ext>
            </a:extLst>
          </p:cNvPr>
          <p:cNvSpPr>
            <a:spLocks noGrp="1"/>
          </p:cNvSpPr>
          <p:nvPr>
            <p:ph type="title"/>
          </p:nvPr>
        </p:nvSpPr>
        <p:spPr>
          <a:xfrm>
            <a:off x="853440" y="5688402"/>
            <a:ext cx="8717280" cy="823070"/>
          </a:xfrm>
        </p:spPr>
        <p:txBody>
          <a:bodyPr anchor="ctr">
            <a:normAutofit/>
          </a:bodyPr>
          <a:lstStyle/>
          <a:p>
            <a:r>
              <a:rPr lang="en-US" dirty="0"/>
              <a:t>Programme Review 2020/ 2021</a:t>
            </a:r>
          </a:p>
        </p:txBody>
      </p:sp>
    </p:spTree>
    <p:extLst>
      <p:ext uri="{BB962C8B-B14F-4D97-AF65-F5344CB8AC3E}">
        <p14:creationId xmlns:p14="http://schemas.microsoft.com/office/powerpoint/2010/main" val="79592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F94D-949A-4BD4-88E5-3AC1940EC87A}"/>
              </a:ext>
            </a:extLst>
          </p:cNvPr>
          <p:cNvSpPr>
            <a:spLocks noGrp="1"/>
          </p:cNvSpPr>
          <p:nvPr>
            <p:ph type="title"/>
          </p:nvPr>
        </p:nvSpPr>
        <p:spPr/>
        <p:txBody>
          <a:bodyPr/>
          <a:lstStyle/>
          <a:p>
            <a:r>
              <a:rPr lang="en-GB" dirty="0">
                <a:highlight>
                  <a:srgbClr val="008080"/>
                </a:highlight>
              </a:rPr>
              <a:t>AOB  - things we need more info on ….</a:t>
            </a:r>
          </a:p>
        </p:txBody>
      </p:sp>
      <p:sp>
        <p:nvSpPr>
          <p:cNvPr id="3" name="Content Placeholder 2">
            <a:extLst>
              <a:ext uri="{FF2B5EF4-FFF2-40B4-BE49-F238E27FC236}">
                <a16:creationId xmlns:a16="http://schemas.microsoft.com/office/drawing/2014/main" id="{9557212F-098E-4218-A233-76AF203F14B0}"/>
              </a:ext>
            </a:extLst>
          </p:cNvPr>
          <p:cNvSpPr>
            <a:spLocks noGrp="1"/>
          </p:cNvSpPr>
          <p:nvPr>
            <p:ph idx="1"/>
          </p:nvPr>
        </p:nvSpPr>
        <p:spPr/>
        <p:txBody>
          <a:bodyPr>
            <a:normAutofit fontScale="92500" lnSpcReduction="20000"/>
          </a:bodyPr>
          <a:lstStyle/>
          <a:p>
            <a:r>
              <a:rPr lang="en-GB" dirty="0"/>
              <a:t>online etiquette and expectations from students </a:t>
            </a:r>
          </a:p>
          <a:p>
            <a:r>
              <a:rPr lang="en-GB" dirty="0"/>
              <a:t>recording of live sessions - can exclude those that do not wish to be recorded</a:t>
            </a:r>
          </a:p>
          <a:p>
            <a:r>
              <a:rPr lang="en-GB" dirty="0"/>
              <a:t>Need some clarity/ consistency on whether to record live sessions or not</a:t>
            </a:r>
          </a:p>
          <a:p>
            <a:r>
              <a:rPr lang="en-GB" dirty="0"/>
              <a:t>resources needed to make recording easier</a:t>
            </a:r>
          </a:p>
          <a:p>
            <a:r>
              <a:rPr lang="en-GB" dirty="0"/>
              <a:t>lack of equipment and/or technology available</a:t>
            </a:r>
          </a:p>
          <a:p>
            <a:r>
              <a:rPr lang="en-GB" dirty="0"/>
              <a:t>How to improve attendance rates of students? Can we change the assessment methods?</a:t>
            </a:r>
          </a:p>
          <a:p>
            <a:r>
              <a:rPr lang="en-GB" dirty="0"/>
              <a:t>It would be great to know if the university has any guidelines / rules on showing examples of students work from previous years.</a:t>
            </a:r>
          </a:p>
          <a:p>
            <a:r>
              <a:rPr lang="en-GB" dirty="0" err="1"/>
              <a:t>Menti</a:t>
            </a:r>
            <a:r>
              <a:rPr lang="en-GB" dirty="0"/>
              <a:t> was really good but we can only use it twice, in a session. Can we get a licence, I prefer it to Padlet. </a:t>
            </a:r>
          </a:p>
          <a:p>
            <a:endParaRPr lang="en-GB" dirty="0"/>
          </a:p>
        </p:txBody>
      </p:sp>
    </p:spTree>
    <p:extLst>
      <p:ext uri="{BB962C8B-B14F-4D97-AF65-F5344CB8AC3E}">
        <p14:creationId xmlns:p14="http://schemas.microsoft.com/office/powerpoint/2010/main" val="369050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a:xfrm>
            <a:off x="133164" y="116550"/>
            <a:ext cx="11958222" cy="1325563"/>
          </a:xfrm>
        </p:spPr>
        <p:txBody>
          <a:bodyPr>
            <a:normAutofit/>
          </a:bodyPr>
          <a:lstStyle/>
          <a:p>
            <a:r>
              <a:rPr lang="en-GB" sz="3200" dirty="0">
                <a:highlight>
                  <a:srgbClr val="FF7C80"/>
                </a:highlight>
              </a:rPr>
              <a:t>What makes a good 'live' session – Structure, Content &amp; Delivery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a:xfrm>
            <a:off x="261151" y="1142044"/>
            <a:ext cx="11655865" cy="5599406"/>
          </a:xfrm>
        </p:spPr>
        <p:txBody>
          <a:bodyPr>
            <a:normAutofit fontScale="62500" lnSpcReduction="20000"/>
          </a:bodyPr>
          <a:lstStyle/>
          <a:p>
            <a:r>
              <a:rPr lang="en-GB" sz="3800" b="1" i="0" dirty="0">
                <a:solidFill>
                  <a:srgbClr val="FF7C80"/>
                </a:solidFill>
                <a:effectLst/>
                <a:latin typeface="Roboto" panose="02000000000000000000" pitchFamily="2" charset="0"/>
              </a:rPr>
              <a:t>What were your best bits from your lives ?</a:t>
            </a:r>
          </a:p>
          <a:p>
            <a:r>
              <a:rPr lang="en-GB" sz="2900" b="0" i="0" dirty="0">
                <a:effectLst/>
              </a:rPr>
              <a:t>Having a structure for the session helped keep me on time </a:t>
            </a:r>
          </a:p>
          <a:p>
            <a:r>
              <a:rPr lang="en-GB" sz="2900" b="0" i="0" dirty="0">
                <a:effectLst/>
              </a:rPr>
              <a:t>Clear - stick to time / manage expectations </a:t>
            </a:r>
          </a:p>
          <a:p>
            <a:r>
              <a:rPr lang="en-GB" sz="2900" dirty="0"/>
              <a:t>Link the live to the asynchronous and dig deeper</a:t>
            </a:r>
          </a:p>
          <a:p>
            <a:r>
              <a:rPr lang="en-GB" sz="2900" dirty="0"/>
              <a:t>break out rooms brilliant and easy to do even for me. Students enjoyed being in groups and </a:t>
            </a:r>
            <a:r>
              <a:rPr lang="en-GB" sz="2900" dirty="0" err="1"/>
              <a:t>i</a:t>
            </a:r>
            <a:r>
              <a:rPr lang="en-GB" sz="2900" dirty="0"/>
              <a:t> let them go back their groups at the end of the session</a:t>
            </a:r>
          </a:p>
          <a:p>
            <a:r>
              <a:rPr lang="en-GB" sz="2900" dirty="0"/>
              <a:t>breaking it down into small set of activities </a:t>
            </a:r>
          </a:p>
          <a:p>
            <a:r>
              <a:rPr lang="en-GB" sz="2900" dirty="0"/>
              <a:t>Having different activities during the lives to keep changing the pace and ensure students engaged. Using </a:t>
            </a:r>
            <a:r>
              <a:rPr lang="en-GB" sz="2900" dirty="0" err="1"/>
              <a:t>padlet</a:t>
            </a:r>
            <a:r>
              <a:rPr lang="en-GB" sz="2900" dirty="0"/>
              <a:t>, </a:t>
            </a:r>
            <a:r>
              <a:rPr lang="en-GB" sz="2900" dirty="0" err="1"/>
              <a:t>menti</a:t>
            </a:r>
            <a:r>
              <a:rPr lang="en-GB" sz="2900" dirty="0"/>
              <a:t>, </a:t>
            </a:r>
            <a:r>
              <a:rPr lang="en-GB" sz="2900" dirty="0" err="1"/>
              <a:t>kahoot</a:t>
            </a:r>
            <a:r>
              <a:rPr lang="en-GB" sz="2900" dirty="0"/>
              <a:t> etc.to facilitate discussion for each activity.. </a:t>
            </a:r>
          </a:p>
          <a:p>
            <a:r>
              <a:rPr lang="en-GB" sz="2900" dirty="0"/>
              <a:t>Lives were my highlight. Enjoyed  the opportunity to explore a broader range of issues with students.  Cameras off didn't detract from the shared energy of having everyone together in time</a:t>
            </a:r>
          </a:p>
          <a:p>
            <a:r>
              <a:rPr lang="en-GB" sz="2900" dirty="0"/>
              <a:t>This isn't strictly a live session. But the online workshops linked to the assessments worked the best in small groups. Some staff did old style lectures, and they were well received. We also ran some research paper sessions. That was quite good. It depends on your teaching style. Personally I found the online workshops linked to coursework with students sharing work to be the best live sessions.</a:t>
            </a:r>
          </a:p>
          <a:p>
            <a:r>
              <a:rPr lang="en-GB" sz="2900" dirty="0"/>
              <a:t>Get the balance right. how much preparation that we expect students to do before attending the live session?</a:t>
            </a:r>
          </a:p>
          <a:p>
            <a:r>
              <a:rPr lang="en-GB" sz="2900" dirty="0"/>
              <a:t>I followed the pre-recorded structure to reinforce which seemed to work well</a:t>
            </a:r>
          </a:p>
          <a:p>
            <a:r>
              <a:rPr lang="en-GB" sz="2900" b="0" i="0" dirty="0">
                <a:effectLst/>
              </a:rPr>
              <a:t>Always started any of my lives with a discussion point, related to the unit but maybe a news item or an activity keeping it very light then moved into a recap of the videos. The discussion used the chat. Then activities that used </a:t>
            </a:r>
            <a:r>
              <a:rPr lang="en-GB" sz="2900" b="0" i="0" dirty="0" err="1">
                <a:effectLst/>
              </a:rPr>
              <a:t>padlets</a:t>
            </a:r>
            <a:r>
              <a:rPr lang="en-GB" sz="2900" b="0" i="0" dirty="0">
                <a:effectLst/>
              </a:rPr>
              <a:t> and </a:t>
            </a:r>
            <a:r>
              <a:rPr lang="en-GB" sz="2900" b="0" i="0" dirty="0" err="1">
                <a:effectLst/>
              </a:rPr>
              <a:t>menti</a:t>
            </a:r>
            <a:r>
              <a:rPr lang="en-GB" sz="2900" b="0" i="0" dirty="0">
                <a:effectLst/>
              </a:rPr>
              <a:t>. however still didn't get full engagement - lots of watching students</a:t>
            </a:r>
            <a:endParaRPr lang="en-GB" sz="2900" dirty="0"/>
          </a:p>
          <a:p>
            <a:endParaRPr lang="en-GB" dirty="0"/>
          </a:p>
        </p:txBody>
      </p:sp>
    </p:spTree>
    <p:extLst>
      <p:ext uri="{BB962C8B-B14F-4D97-AF65-F5344CB8AC3E}">
        <p14:creationId xmlns:p14="http://schemas.microsoft.com/office/powerpoint/2010/main" val="124882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a:xfrm>
            <a:off x="133164" y="116550"/>
            <a:ext cx="11958222" cy="1325563"/>
          </a:xfrm>
        </p:spPr>
        <p:txBody>
          <a:bodyPr>
            <a:normAutofit/>
          </a:bodyPr>
          <a:lstStyle/>
          <a:p>
            <a:r>
              <a:rPr lang="en-GB" sz="3200" dirty="0">
                <a:highlight>
                  <a:srgbClr val="FF7C80"/>
                </a:highlight>
              </a:rPr>
              <a:t>What makes a good 'live' session – Engagement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a:xfrm>
            <a:off x="261152" y="1076325"/>
            <a:ext cx="11797684" cy="5665125"/>
          </a:xfrm>
        </p:spPr>
        <p:txBody>
          <a:bodyPr>
            <a:normAutofit fontScale="62500" lnSpcReduction="20000"/>
          </a:bodyPr>
          <a:lstStyle/>
          <a:p>
            <a:r>
              <a:rPr lang="en-GB" sz="3800" b="1" i="0" dirty="0">
                <a:solidFill>
                  <a:srgbClr val="FF7C80"/>
                </a:solidFill>
                <a:effectLst/>
                <a:latin typeface="Roboto" panose="02000000000000000000" pitchFamily="2" charset="0"/>
              </a:rPr>
              <a:t>What were your best bits from your lives ?</a:t>
            </a:r>
          </a:p>
          <a:p>
            <a:r>
              <a:rPr lang="en-GB" b="0" i="0" dirty="0">
                <a:effectLst/>
                <a:latin typeface="Roboto" panose="02000000000000000000" pitchFamily="2" charset="0"/>
              </a:rPr>
              <a:t>Allow the room to stay open so students can "hang out" - encourage them to</a:t>
            </a:r>
          </a:p>
          <a:p>
            <a:r>
              <a:rPr lang="en-GB" dirty="0"/>
              <a:t>Diverse student cohorts - we need to think about inclusivity and accessibility issues</a:t>
            </a:r>
          </a:p>
          <a:p>
            <a:r>
              <a:rPr lang="en-GB" dirty="0"/>
              <a:t>Show your family pet for extra engagement</a:t>
            </a:r>
          </a:p>
          <a:p>
            <a:r>
              <a:rPr lang="en-GB" dirty="0"/>
              <a:t>give student enough time to think about the questions for the discussion before asking them to answer </a:t>
            </a:r>
          </a:p>
          <a:p>
            <a:r>
              <a:rPr lang="en-GB" dirty="0"/>
              <a:t>Best Bit- In sourcing &amp; Distribution- it was a small number of students enrolled and therefore we could try out 'groups', we put them in groups with friends, gave them a task to complete and present at the  end off the session. We received really positive feedback, students stated they were pleased to be in groups where everyone talked and contributed and felt they were achieving a new skill. This did not work in large core units.</a:t>
            </a:r>
          </a:p>
          <a:p>
            <a:r>
              <a:rPr lang="en-GB" dirty="0"/>
              <a:t>Chat is good for responses, but it is usually the same students who engage. Quieter students send direct messages, but anonymous Padlet can be helpful</a:t>
            </a:r>
          </a:p>
          <a:p>
            <a:r>
              <a:rPr lang="en-GB" dirty="0"/>
              <a:t>I liked that students already knew the basics of the content from the videos meaning that we could have some interesting discussions and focus on examples more during the live - consolidating  their knowledge and understanding</a:t>
            </a:r>
          </a:p>
          <a:p>
            <a:r>
              <a:rPr lang="en-GB" dirty="0"/>
              <a:t>For my PGT unit I found that more students engaged providing their opinions and own examples through the chat function than they've ever done on campus - they seem more confident typing than speaking out loud (obviously it's very daunting to speak in front of everyone in a big lecture theatre) and I don't mind if they engage by their real voice or the chat function, it's just nice when they do respond and take part in the discussion! </a:t>
            </a:r>
          </a:p>
          <a:p>
            <a:r>
              <a:rPr lang="en-GB" dirty="0"/>
              <a:t>It was great that the students had watched the videos and were familiar with the content. I used to do activities on campus e.g. </a:t>
            </a:r>
            <a:r>
              <a:rPr lang="en-GB" dirty="0" err="1"/>
              <a:t>menti</a:t>
            </a:r>
            <a:r>
              <a:rPr lang="en-GB" dirty="0"/>
              <a:t> discussion but the we could discuss in a lot more depth this year as they had time to digest the information.</a:t>
            </a:r>
          </a:p>
          <a:p>
            <a:r>
              <a:rPr lang="en-GB" dirty="0"/>
              <a:t>I also agree with the chat box comment, students that would not normally speak on campus used the chat function during the lives.</a:t>
            </a:r>
          </a:p>
        </p:txBody>
      </p:sp>
    </p:spTree>
    <p:extLst>
      <p:ext uri="{BB962C8B-B14F-4D97-AF65-F5344CB8AC3E}">
        <p14:creationId xmlns:p14="http://schemas.microsoft.com/office/powerpoint/2010/main" val="171994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a:xfrm>
            <a:off x="209550" y="365125"/>
            <a:ext cx="11734800" cy="1325563"/>
          </a:xfrm>
        </p:spPr>
        <p:txBody>
          <a:bodyPr>
            <a:normAutofit/>
          </a:bodyPr>
          <a:lstStyle/>
          <a:p>
            <a:r>
              <a:rPr lang="en-GB" sz="5400" dirty="0">
                <a:highlight>
                  <a:srgbClr val="FF7C80"/>
                </a:highlight>
              </a:rPr>
              <a:t>What makes a good 'live' session?</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p:txBody>
          <a:bodyPr>
            <a:normAutofit fontScale="92500" lnSpcReduction="10000"/>
          </a:bodyPr>
          <a:lstStyle/>
          <a:p>
            <a:r>
              <a:rPr lang="en-GB" sz="3500" b="1" i="0" dirty="0">
                <a:solidFill>
                  <a:srgbClr val="FF7C80"/>
                </a:solidFill>
                <a:effectLst/>
                <a:latin typeface="Roboto" panose="02000000000000000000" pitchFamily="2" charset="0"/>
              </a:rPr>
              <a:t>What were your challenges ?</a:t>
            </a:r>
          </a:p>
          <a:p>
            <a:r>
              <a:rPr lang="en-GB" sz="2600" dirty="0"/>
              <a:t>Time </a:t>
            </a:r>
            <a:r>
              <a:rPr lang="en-GB" sz="2600" dirty="0" err="1"/>
              <a:t>management..sessions</a:t>
            </a:r>
            <a:r>
              <a:rPr lang="en-GB" sz="2600" dirty="0"/>
              <a:t> went so fast</a:t>
            </a:r>
          </a:p>
          <a:p>
            <a:r>
              <a:rPr lang="en-GB" sz="2600" dirty="0"/>
              <a:t>student camera's being turned off </a:t>
            </a:r>
            <a:r>
              <a:rPr lang="en-GB" sz="2600" dirty="0" err="1"/>
              <a:t>booooooo</a:t>
            </a:r>
            <a:r>
              <a:rPr lang="en-GB" sz="2600" dirty="0"/>
              <a:t>, understand re EDI though why they did</a:t>
            </a:r>
          </a:p>
          <a:p>
            <a:r>
              <a:rPr lang="en-GB" sz="2600" dirty="0"/>
              <a:t>lack of videos and engagement makes it hard to not simply deliver a class</a:t>
            </a:r>
          </a:p>
          <a:p>
            <a:r>
              <a:rPr lang="en-GB" sz="2600" dirty="0"/>
              <a:t>Challenging when students did not interact in live sessions (</a:t>
            </a:r>
            <a:r>
              <a:rPr lang="en-GB" sz="2600" dirty="0" err="1"/>
              <a:t>eg</a:t>
            </a:r>
            <a:r>
              <a:rPr lang="en-GB" sz="2600" dirty="0"/>
              <a:t>: PG) - no cameras, no input on chat, etc.</a:t>
            </a:r>
          </a:p>
          <a:p>
            <a:r>
              <a:rPr lang="en-GB" sz="2600" dirty="0"/>
              <a:t>Challenges:  Students wouldn't engage with Chat, it was always the same ones, answering.</a:t>
            </a:r>
          </a:p>
          <a:p>
            <a:r>
              <a:rPr lang="en-GB" sz="2600" dirty="0"/>
              <a:t>How to get </a:t>
            </a:r>
            <a:r>
              <a:rPr lang="en-GB" sz="2600" dirty="0" err="1"/>
              <a:t>get</a:t>
            </a:r>
            <a:r>
              <a:rPr lang="en-GB" sz="2600" dirty="0"/>
              <a:t> students active participation is critical.</a:t>
            </a:r>
          </a:p>
          <a:p>
            <a:r>
              <a:rPr lang="en-GB" sz="2600" b="0" i="0" dirty="0">
                <a:effectLst/>
              </a:rPr>
              <a:t>Accessibility usual - getting students to engage </a:t>
            </a:r>
            <a:endParaRPr lang="en-GB" sz="2600" dirty="0"/>
          </a:p>
          <a:p>
            <a:endParaRPr lang="en-GB" dirty="0"/>
          </a:p>
        </p:txBody>
      </p:sp>
    </p:spTree>
    <p:extLst>
      <p:ext uri="{BB962C8B-B14F-4D97-AF65-F5344CB8AC3E}">
        <p14:creationId xmlns:p14="http://schemas.microsoft.com/office/powerpoint/2010/main" val="3402862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p:txBody>
          <a:bodyPr/>
          <a:lstStyle/>
          <a:p>
            <a:r>
              <a:rPr lang="en-GB" dirty="0">
                <a:highlight>
                  <a:srgbClr val="00FFFF"/>
                </a:highlight>
              </a:rPr>
              <a:t>Other hints and tips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p:txBody>
          <a:bodyPr>
            <a:normAutofit/>
          </a:bodyPr>
          <a:lstStyle/>
          <a:p>
            <a:r>
              <a:rPr lang="en-GB" sz="2400" dirty="0"/>
              <a:t>We also ran several seminars at once and got  1 student per group to report back to the main room</a:t>
            </a:r>
          </a:p>
          <a:p>
            <a:r>
              <a:rPr lang="en-GB" sz="2400" dirty="0"/>
              <a:t>student collaborating and developing exam revision resources </a:t>
            </a:r>
          </a:p>
          <a:p>
            <a:r>
              <a:rPr lang="en-GB" sz="2400" dirty="0"/>
              <a:t>Non-interactive teaching strangely popular (for UG but especially PGT)</a:t>
            </a:r>
            <a:r>
              <a:rPr lang="en-GB" sz="2400" b="0" i="0" dirty="0">
                <a:effectLst/>
              </a:rPr>
              <a:t> Although I tried to make all my classes dynamic and interactive, I got many positive comments when I simply taught content and students sat and listened in a passive manner. Maybe this is just because it was a change from interaction? But worth noting..</a:t>
            </a:r>
          </a:p>
          <a:p>
            <a:r>
              <a:rPr lang="en-GB" sz="2400" dirty="0"/>
              <a:t>need to use more peer feedback </a:t>
            </a:r>
          </a:p>
          <a:p>
            <a:r>
              <a:rPr lang="en-GB" sz="2400" dirty="0"/>
              <a:t>Don't aim for perfect videos / recordings - aim for good. We wouldn't stress about being 'human' in an on-campus lecture - cut ourselves some slack</a:t>
            </a:r>
          </a:p>
        </p:txBody>
      </p:sp>
    </p:spTree>
    <p:extLst>
      <p:ext uri="{BB962C8B-B14F-4D97-AF65-F5344CB8AC3E}">
        <p14:creationId xmlns:p14="http://schemas.microsoft.com/office/powerpoint/2010/main" val="20878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p:txBody>
          <a:bodyPr/>
          <a:lstStyle/>
          <a:p>
            <a:r>
              <a:rPr lang="en-GB" dirty="0">
                <a:highlight>
                  <a:srgbClr val="00FF00"/>
                </a:highlight>
              </a:rPr>
              <a:t>Technology &amp; Software</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a:xfrm>
            <a:off x="323849" y="1825625"/>
            <a:ext cx="11687175" cy="4667250"/>
          </a:xfrm>
        </p:spPr>
        <p:txBody>
          <a:bodyPr>
            <a:normAutofit fontScale="70000" lnSpcReduction="20000"/>
          </a:bodyPr>
          <a:lstStyle/>
          <a:p>
            <a:r>
              <a:rPr lang="en-GB" sz="2900" b="0" i="0" dirty="0">
                <a:effectLst/>
              </a:rPr>
              <a:t>Activities via </a:t>
            </a:r>
            <a:r>
              <a:rPr lang="en-GB" sz="2900" b="0" i="0" dirty="0" err="1">
                <a:effectLst/>
              </a:rPr>
              <a:t>Googledocs</a:t>
            </a:r>
            <a:r>
              <a:rPr lang="en-GB" sz="2900" b="0" i="0" dirty="0">
                <a:effectLst/>
              </a:rPr>
              <a:t> produced some great shared resources  - saved as pdf to BB later</a:t>
            </a:r>
          </a:p>
          <a:p>
            <a:r>
              <a:rPr lang="en-GB" sz="2900" b="0" i="0" dirty="0">
                <a:effectLst/>
              </a:rPr>
              <a:t>we used Google slides on IFR in </a:t>
            </a:r>
            <a:r>
              <a:rPr lang="en-GB" sz="2900" b="0" i="0" dirty="0" err="1">
                <a:effectLst/>
              </a:rPr>
              <a:t>sem</a:t>
            </a:r>
            <a:r>
              <a:rPr lang="en-GB" sz="2900" b="0" i="0" dirty="0">
                <a:effectLst/>
              </a:rPr>
              <a:t> 1 and meant we could set tasks and then very easily get students to feedback in the session</a:t>
            </a:r>
          </a:p>
          <a:p>
            <a:r>
              <a:rPr lang="en-GB" sz="2900" dirty="0"/>
              <a:t>Google forms.. and they can be embedded on to the blackboard </a:t>
            </a:r>
          </a:p>
          <a:p>
            <a:r>
              <a:rPr lang="en-GB" sz="2900" dirty="0" err="1"/>
              <a:t>jamboard</a:t>
            </a:r>
            <a:r>
              <a:rPr lang="en-GB" sz="2900" dirty="0"/>
              <a:t> worked well too, we did a task to reflect past work, and make them reflect on the assessment criteria</a:t>
            </a:r>
          </a:p>
          <a:p>
            <a:r>
              <a:rPr lang="en-GB" sz="2900" b="0" i="0" dirty="0">
                <a:effectLst/>
              </a:rPr>
              <a:t>I found the polls within Zoom were really easy to use and got some very quiet students to share their knowledge but also their questions and opinions</a:t>
            </a:r>
          </a:p>
          <a:p>
            <a:r>
              <a:rPr lang="en-GB" sz="2900" b="0" i="0" dirty="0">
                <a:effectLst/>
              </a:rPr>
              <a:t>Some good input from students on Padlet</a:t>
            </a:r>
          </a:p>
          <a:p>
            <a:r>
              <a:rPr lang="en-GB" sz="2900" b="0" i="0" dirty="0">
                <a:effectLst/>
              </a:rPr>
              <a:t>students engage well with polls and </a:t>
            </a:r>
            <a:r>
              <a:rPr lang="en-GB" sz="2900" b="0" i="0" dirty="0" err="1">
                <a:effectLst/>
              </a:rPr>
              <a:t>padlets</a:t>
            </a:r>
            <a:r>
              <a:rPr lang="en-GB" sz="2900" b="0" i="0" dirty="0">
                <a:effectLst/>
              </a:rPr>
              <a:t> but hard to get them to speak up,</a:t>
            </a:r>
          </a:p>
          <a:p>
            <a:r>
              <a:rPr lang="en-GB" sz="2900" b="0" i="0" dirty="0">
                <a:effectLst/>
              </a:rPr>
              <a:t>Students also enjoyed live quizzes on Kahoot &amp; </a:t>
            </a:r>
            <a:r>
              <a:rPr lang="en-GB" sz="2900" b="0" i="0" dirty="0" err="1">
                <a:effectLst/>
              </a:rPr>
              <a:t>Quizziz</a:t>
            </a:r>
            <a:endParaRPr lang="en-GB" sz="2900" b="0" i="0" dirty="0">
              <a:effectLst/>
            </a:endParaRPr>
          </a:p>
          <a:p>
            <a:r>
              <a:rPr lang="en-GB" sz="2900" b="0" i="0" dirty="0">
                <a:effectLst/>
              </a:rPr>
              <a:t>Using the tablet was useful during </a:t>
            </a:r>
            <a:r>
              <a:rPr lang="en-GB" sz="2900" b="0" i="0" dirty="0" err="1">
                <a:effectLst/>
              </a:rPr>
              <a:t>iives</a:t>
            </a:r>
            <a:r>
              <a:rPr lang="en-GB" sz="2900" b="0" i="0" dirty="0">
                <a:effectLst/>
              </a:rPr>
              <a:t> for drawing on slides and getting students input </a:t>
            </a:r>
          </a:p>
          <a:p>
            <a:r>
              <a:rPr lang="en-GB" sz="2900" b="0" i="0" dirty="0" err="1">
                <a:effectLst/>
              </a:rPr>
              <a:t>Vizualizer</a:t>
            </a:r>
            <a:r>
              <a:rPr lang="en-GB" sz="2900" b="0" i="0" dirty="0">
                <a:effectLst/>
              </a:rPr>
              <a:t> very effective for bringing ideas together to display common themes from discussions</a:t>
            </a:r>
          </a:p>
          <a:p>
            <a:r>
              <a:rPr lang="en-GB" sz="2900" b="0" i="0" dirty="0">
                <a:effectLst/>
              </a:rPr>
              <a:t>loved the idea of the visualiser but ended up not using it - wished </a:t>
            </a:r>
            <a:r>
              <a:rPr lang="en-GB" sz="2900" b="0" i="0" dirty="0" err="1">
                <a:effectLst/>
              </a:rPr>
              <a:t>i</a:t>
            </a:r>
            <a:r>
              <a:rPr lang="en-GB" sz="2900" b="0" i="0" dirty="0">
                <a:effectLst/>
              </a:rPr>
              <a:t> had but needed more confidence using it.</a:t>
            </a:r>
          </a:p>
          <a:p>
            <a:endParaRPr lang="en-GB" b="0" i="0" dirty="0">
              <a:effectLst/>
              <a:latin typeface="Roboto" panose="02000000000000000000" pitchFamily="2" charset="0"/>
            </a:endParaRPr>
          </a:p>
          <a:p>
            <a:endParaRPr lang="en-GB" b="0" i="0" dirty="0">
              <a:effectLst/>
              <a:latin typeface="Roboto" panose="02000000000000000000" pitchFamily="2" charset="0"/>
            </a:endParaRPr>
          </a:p>
          <a:p>
            <a:endParaRPr lang="en-GB" dirty="0"/>
          </a:p>
        </p:txBody>
      </p:sp>
    </p:spTree>
    <p:extLst>
      <p:ext uri="{BB962C8B-B14F-4D97-AF65-F5344CB8AC3E}">
        <p14:creationId xmlns:p14="http://schemas.microsoft.com/office/powerpoint/2010/main" val="158121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p:txBody>
          <a:bodyPr/>
          <a:lstStyle/>
          <a:p>
            <a:r>
              <a:rPr lang="en-GB" dirty="0">
                <a:highlight>
                  <a:srgbClr val="FFFF00"/>
                </a:highlight>
              </a:rPr>
              <a:t>Feedback – Formative and Summative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p:txBody>
          <a:bodyPr>
            <a:normAutofit fontScale="92500" lnSpcReduction="20000"/>
          </a:bodyPr>
          <a:lstStyle/>
          <a:p>
            <a:r>
              <a:rPr lang="en-GB" dirty="0"/>
              <a:t>clarity in terms of formative feedback modes (informal / formal) </a:t>
            </a:r>
          </a:p>
          <a:p>
            <a:r>
              <a:rPr lang="en-GB" dirty="0"/>
              <a:t>formative feedback with large cohorts on the core units. trying to work out activities that can be done whilst they are waiting for formative feedback times! </a:t>
            </a:r>
          </a:p>
          <a:p>
            <a:r>
              <a:rPr lang="en-GB" dirty="0"/>
              <a:t>I found formative feedback sessions quite hard to coordinate and make really effective - they worked better on campus.</a:t>
            </a:r>
          </a:p>
          <a:p>
            <a:r>
              <a:rPr lang="en-GB" dirty="0"/>
              <a:t>We did individual group sessions for formative feedback on our group assignment - meeting each group separately on Zoom - students seemed to appreciate this</a:t>
            </a:r>
          </a:p>
          <a:p>
            <a:r>
              <a:rPr lang="en-GB" dirty="0"/>
              <a:t>Formative feedback sessions definitely challenging </a:t>
            </a:r>
            <a:r>
              <a:rPr lang="en-GB" dirty="0" err="1"/>
              <a:t>esp</a:t>
            </a:r>
            <a:r>
              <a:rPr lang="en-GB" dirty="0"/>
              <a:t> with high numbers - we managed on </a:t>
            </a:r>
            <a:r>
              <a:rPr lang="en-GB" dirty="0" err="1"/>
              <a:t>strat</a:t>
            </a:r>
            <a:r>
              <a:rPr lang="en-GB" dirty="0"/>
              <a:t> marketing by allocating drop in times but many students did not need to come!</a:t>
            </a:r>
          </a:p>
        </p:txBody>
      </p:sp>
    </p:spTree>
    <p:extLst>
      <p:ext uri="{BB962C8B-B14F-4D97-AF65-F5344CB8AC3E}">
        <p14:creationId xmlns:p14="http://schemas.microsoft.com/office/powerpoint/2010/main" val="4035192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a:xfrm>
            <a:off x="180974" y="88900"/>
            <a:ext cx="11772899" cy="1325563"/>
          </a:xfrm>
        </p:spPr>
        <p:txBody>
          <a:bodyPr/>
          <a:lstStyle/>
          <a:p>
            <a:r>
              <a:rPr lang="en-GB" dirty="0">
                <a:highlight>
                  <a:srgbClr val="808000"/>
                </a:highlight>
              </a:rPr>
              <a:t>Challenges for Academics – preparing content for blended learning &amp;  delivery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a:xfrm>
            <a:off x="180975" y="1581150"/>
            <a:ext cx="11772900" cy="5067299"/>
          </a:xfrm>
        </p:spPr>
        <p:txBody>
          <a:bodyPr>
            <a:normAutofit fontScale="62500" lnSpcReduction="20000"/>
          </a:bodyPr>
          <a:lstStyle/>
          <a:p>
            <a:r>
              <a:rPr lang="en-GB" sz="3300" dirty="0"/>
              <a:t>Recording videos, uploading, processing, editing subtitles all takes lots of time</a:t>
            </a:r>
          </a:p>
          <a:p>
            <a:r>
              <a:rPr lang="en-GB" sz="3300" dirty="0"/>
              <a:t>Editing videos take time and a new skill to acquire</a:t>
            </a:r>
          </a:p>
          <a:p>
            <a:r>
              <a:rPr lang="en-GB" sz="3300" dirty="0"/>
              <a:t>Recording and uploading takes time. Sound quality on a couple of recordings was truly terrible and needed re-doing. </a:t>
            </a:r>
          </a:p>
          <a:p>
            <a:r>
              <a:rPr lang="en-GB" sz="3300" dirty="0"/>
              <a:t>Creating the </a:t>
            </a:r>
            <a:r>
              <a:rPr lang="en-GB" sz="3300" dirty="0" err="1"/>
              <a:t>powerpoints</a:t>
            </a:r>
            <a:r>
              <a:rPr lang="en-GB" sz="3300" dirty="0"/>
              <a:t> and the videos was time consuming - obviously it being the first year of doing this so its always going to be the hardest</a:t>
            </a:r>
          </a:p>
          <a:p>
            <a:r>
              <a:rPr lang="en-GB" sz="3300" dirty="0"/>
              <a:t>Development of materials (and subsequently updating them) is not captured in our workload, but is essential to the vast majority of our content. This must be recognised in the workload to encourage staff to keep updating materials - who is planning on updating their videos ready for next year??</a:t>
            </a:r>
          </a:p>
          <a:p>
            <a:r>
              <a:rPr lang="en-GB" sz="3300" dirty="0"/>
              <a:t>takes hours and hours recording material each week when you are several different units</a:t>
            </a:r>
          </a:p>
          <a:p>
            <a:r>
              <a:rPr lang="en-GB" sz="3300" dirty="0"/>
              <a:t>Yes agree with comments on how long it takes to develop and record videos and also develop the whole weekly package of video material, independent study task, seminar material and slides for lives. </a:t>
            </a:r>
          </a:p>
          <a:p>
            <a:r>
              <a:rPr lang="en-GB" sz="3300" dirty="0"/>
              <a:t>it isn't just the pre-recorded videos, the additional material for the live session, independent study tasks and online seminars all added to the workload.</a:t>
            </a:r>
          </a:p>
          <a:p>
            <a:r>
              <a:rPr lang="en-GB" sz="3300" dirty="0"/>
              <a:t>Development of material is in the workload model</a:t>
            </a:r>
          </a:p>
          <a:p>
            <a:r>
              <a:rPr lang="en-GB" sz="3300" dirty="0"/>
              <a:t>It takes time initially to set up blackboard and then upload videos, embed into Blackboard but hopefully we can transfer this year's units over so that we at least have the template</a:t>
            </a:r>
          </a:p>
          <a:p>
            <a:endParaRPr lang="en-GB" dirty="0"/>
          </a:p>
        </p:txBody>
      </p:sp>
    </p:spTree>
    <p:extLst>
      <p:ext uri="{BB962C8B-B14F-4D97-AF65-F5344CB8AC3E}">
        <p14:creationId xmlns:p14="http://schemas.microsoft.com/office/powerpoint/2010/main" val="682514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3754E-A13A-431F-97E7-36A4A3A33D48}"/>
              </a:ext>
            </a:extLst>
          </p:cNvPr>
          <p:cNvSpPr>
            <a:spLocks noGrp="1"/>
          </p:cNvSpPr>
          <p:nvPr>
            <p:ph type="title"/>
          </p:nvPr>
        </p:nvSpPr>
        <p:spPr/>
        <p:txBody>
          <a:bodyPr/>
          <a:lstStyle/>
          <a:p>
            <a:r>
              <a:rPr lang="en-GB" dirty="0">
                <a:highlight>
                  <a:srgbClr val="C0C0C0"/>
                </a:highlight>
              </a:rPr>
              <a:t>Challenges   - Marking </a:t>
            </a:r>
          </a:p>
        </p:txBody>
      </p:sp>
      <p:sp>
        <p:nvSpPr>
          <p:cNvPr id="3" name="Content Placeholder 2">
            <a:extLst>
              <a:ext uri="{FF2B5EF4-FFF2-40B4-BE49-F238E27FC236}">
                <a16:creationId xmlns:a16="http://schemas.microsoft.com/office/drawing/2014/main" id="{2BEF4E81-3DD7-410C-8CB8-9C7A74125E5E}"/>
              </a:ext>
            </a:extLst>
          </p:cNvPr>
          <p:cNvSpPr>
            <a:spLocks noGrp="1"/>
          </p:cNvSpPr>
          <p:nvPr>
            <p:ph idx="1"/>
          </p:nvPr>
        </p:nvSpPr>
        <p:spPr>
          <a:xfrm>
            <a:off x="447675" y="1562100"/>
            <a:ext cx="11534775" cy="5057775"/>
          </a:xfrm>
        </p:spPr>
        <p:txBody>
          <a:bodyPr>
            <a:normAutofit fontScale="77500" lnSpcReduction="20000"/>
          </a:bodyPr>
          <a:lstStyle/>
          <a:p>
            <a:r>
              <a:rPr lang="en-GB" sz="3100" dirty="0"/>
              <a:t>time it takes to mark and provide feedback - might be an issue with too much marking coming in all the time</a:t>
            </a:r>
          </a:p>
          <a:p>
            <a:r>
              <a:rPr lang="en-GB" sz="3100" dirty="0"/>
              <a:t>The time taken to mark everything in 15 working days (and even less for exams) when balancing it with creating content / other duties </a:t>
            </a:r>
          </a:p>
          <a:p>
            <a:r>
              <a:rPr lang="en-GB" sz="3100" dirty="0"/>
              <a:t>marking workload excessive, a sliding scale for feedback number of 'days' would be good especially as we are now increasing numbers</a:t>
            </a:r>
          </a:p>
          <a:p>
            <a:r>
              <a:rPr lang="en-GB" sz="3100" dirty="0"/>
              <a:t>The marking workload is a lot, we need to look at alternative assessment types for more efficient assessment and effective feedback</a:t>
            </a:r>
          </a:p>
          <a:p>
            <a:r>
              <a:rPr lang="en-GB" sz="3100" dirty="0"/>
              <a:t>Blackboard is very clunky and also does not show similarity in the same manner as </a:t>
            </a:r>
            <a:r>
              <a:rPr lang="en-GB" sz="3100" dirty="0" err="1"/>
              <a:t>TurnitIn</a:t>
            </a:r>
            <a:endParaRPr lang="en-GB" sz="3100" dirty="0"/>
          </a:p>
          <a:p>
            <a:r>
              <a:rPr lang="en-GB" sz="3100" dirty="0"/>
              <a:t>Rubrics in Blackboard that also help to score submissions speeded up marking</a:t>
            </a:r>
          </a:p>
          <a:p>
            <a:r>
              <a:rPr lang="en-GB" sz="3100" dirty="0"/>
              <a:t>quick marking of exams using pre-designed standard comments for feedback</a:t>
            </a:r>
          </a:p>
          <a:p>
            <a:r>
              <a:rPr lang="en-GB" sz="3100" dirty="0"/>
              <a:t>Marking- the exam rubrics were really helpful to speed up the marking. It will be useful for the 48hr exam too and to ensure consistency/ manage student expectations</a:t>
            </a:r>
          </a:p>
          <a:p>
            <a:endParaRPr lang="en-GB" dirty="0"/>
          </a:p>
        </p:txBody>
      </p:sp>
    </p:spTree>
    <p:extLst>
      <p:ext uri="{BB962C8B-B14F-4D97-AF65-F5344CB8AC3E}">
        <p14:creationId xmlns:p14="http://schemas.microsoft.com/office/powerpoint/2010/main" val="529208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1792</Words>
  <Application>Microsoft Macintosh PowerPoint</Application>
  <PresentationFormat>Widescreen</PresentationFormat>
  <Paragraphs>91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Roboto</vt:lpstr>
      <vt:lpstr>Office Theme</vt:lpstr>
      <vt:lpstr>Programme Review 2020/ 2021</vt:lpstr>
      <vt:lpstr>What makes a good 'live' session – Structure, Content &amp; Delivery </vt:lpstr>
      <vt:lpstr>What makes a good 'live' session – Engagement  </vt:lpstr>
      <vt:lpstr>What makes a good 'live' session?</vt:lpstr>
      <vt:lpstr>Other hints and tips </vt:lpstr>
      <vt:lpstr>Technology &amp; Software</vt:lpstr>
      <vt:lpstr>Feedback – Formative and Summative </vt:lpstr>
      <vt:lpstr>Challenges for Academics – preparing content for blended learning &amp;  delivery  </vt:lpstr>
      <vt:lpstr>Challenges   - Marking </vt:lpstr>
      <vt:lpstr>AOB  - things we need more info on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Parker-Strak</dc:creator>
  <cp:lastModifiedBy>Microsoft Office User</cp:lastModifiedBy>
  <cp:revision>9</cp:revision>
  <dcterms:created xsi:type="dcterms:W3CDTF">2021-06-30T09:27:57Z</dcterms:created>
  <dcterms:modified xsi:type="dcterms:W3CDTF">2021-10-04T10:49:45Z</dcterms:modified>
</cp:coreProperties>
</file>