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7" r:id="rId7"/>
    <p:sldId id="261" r:id="rId8"/>
    <p:sldId id="262" r:id="rId9"/>
    <p:sldId id="263" r:id="rId10"/>
    <p:sldId id="266"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38" autoAdjust="0"/>
    <p:restoredTop sz="94660"/>
  </p:normalViewPr>
  <p:slideViewPr>
    <p:cSldViewPr>
      <p:cViewPr varScale="1">
        <p:scale>
          <a:sx n="61" d="100"/>
          <a:sy n="61" d="100"/>
        </p:scale>
        <p:origin x="-5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0D2344-394A-4FDA-B7DF-827CCD8F164E}" type="datetimeFigureOut">
              <a:rPr lang="en-GB" smtClean="0"/>
              <a:pPr/>
              <a:t>19/02/2014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A85B7A-FE07-401B-A293-3B2881D3A54C}" type="slidenum">
              <a:rPr lang="en-GB" smtClean="0"/>
              <a:pPr/>
              <a:t>‹#›</a:t>
            </a:fld>
            <a:endParaRPr lang="en-GB"/>
          </a:p>
        </p:txBody>
      </p:sp>
    </p:spTree>
    <p:extLst>
      <p:ext uri="{BB962C8B-B14F-4D97-AF65-F5344CB8AC3E}">
        <p14:creationId xmlns:p14="http://schemas.microsoft.com/office/powerpoint/2010/main" xmlns="" val="3920172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A85B7A-FE07-401B-A293-3B2881D3A54C}" type="slidenum">
              <a:rPr lang="en-GB" smtClean="0"/>
              <a:pPr/>
              <a:t>5</a:t>
            </a:fld>
            <a:endParaRPr lang="en-GB"/>
          </a:p>
        </p:txBody>
      </p:sp>
    </p:spTree>
    <p:extLst>
      <p:ext uri="{BB962C8B-B14F-4D97-AF65-F5344CB8AC3E}">
        <p14:creationId xmlns:p14="http://schemas.microsoft.com/office/powerpoint/2010/main" xmlns="" val="1369238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AB2F03-0C76-4477-9DC7-3F1F27DFA610}" type="datetimeFigureOut">
              <a:rPr lang="en-GB" smtClean="0"/>
              <a:pPr/>
              <a:t>19/02/2014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AB1AD4-18D9-41F5-BC3F-5DA742F39DD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AB2F03-0C76-4477-9DC7-3F1F27DFA610}" type="datetimeFigureOut">
              <a:rPr lang="en-GB" smtClean="0"/>
              <a:pPr/>
              <a:t>19/02/2014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AB1AD4-18D9-41F5-BC3F-5DA742F39DD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9552" y="476672"/>
            <a:ext cx="7772400" cy="2522711"/>
          </a:xfrm>
        </p:spPr>
        <p:txBody>
          <a:bodyPr>
            <a:normAutofit fontScale="90000"/>
          </a:bodyPr>
          <a:lstStyle/>
          <a:p>
            <a:r>
              <a:rPr lang="en-GB" dirty="0"/>
              <a:t>Flipping, sprints and scenarios: </a:t>
            </a:r>
            <a:r>
              <a:rPr lang="en-GB" dirty="0" smtClean="0"/>
              <a:t>Strategies </a:t>
            </a:r>
            <a:r>
              <a:rPr lang="en-GB" dirty="0"/>
              <a:t>for interdisciplinary learning at the computing/life science and medicine interfaces</a:t>
            </a:r>
          </a:p>
        </p:txBody>
      </p:sp>
      <p:pic>
        <p:nvPicPr>
          <p:cNvPr id="3074" name="Picture 2" descr="http://www.gml-art.co.uk/wp-content/uploads/2011/01/Book_Cover.jpg"/>
          <p:cNvPicPr>
            <a:picLocks noChangeAspect="1" noChangeArrowheads="1"/>
          </p:cNvPicPr>
          <p:nvPr/>
        </p:nvPicPr>
        <p:blipFill>
          <a:blip r:embed="rId2" cstate="print"/>
          <a:srcRect/>
          <a:stretch>
            <a:fillRect/>
          </a:stretch>
        </p:blipFill>
        <p:spPr bwMode="auto">
          <a:xfrm>
            <a:off x="1722647" y="2924944"/>
            <a:ext cx="5181218" cy="4333729"/>
          </a:xfrm>
          <a:prstGeom prst="rect">
            <a:avLst/>
          </a:prstGeom>
          <a:noFill/>
        </p:spPr>
      </p:pic>
      <p:sp>
        <p:nvSpPr>
          <p:cNvPr id="3" name="Subtitle 2"/>
          <p:cNvSpPr>
            <a:spLocks noGrp="1"/>
          </p:cNvSpPr>
          <p:nvPr>
            <p:ph type="subTitle" idx="1"/>
          </p:nvPr>
        </p:nvSpPr>
        <p:spPr>
          <a:xfrm>
            <a:off x="1720212" y="2927376"/>
            <a:ext cx="5181218" cy="1152128"/>
          </a:xfrm>
        </p:spPr>
        <p:style>
          <a:lnRef idx="2">
            <a:schemeClr val="dk1">
              <a:shade val="50000"/>
            </a:schemeClr>
          </a:lnRef>
          <a:fillRef idx="1">
            <a:schemeClr val="dk1"/>
          </a:fillRef>
          <a:effectRef idx="0">
            <a:schemeClr val="dk1"/>
          </a:effectRef>
          <a:fontRef idx="minor">
            <a:schemeClr val="lt1"/>
          </a:fontRef>
        </p:style>
        <p:txBody>
          <a:bodyPr>
            <a:normAutofit fontScale="62500" lnSpcReduction="20000"/>
          </a:bodyPr>
          <a:lstStyle/>
          <a:p>
            <a:r>
              <a:rPr lang="en-GB" b="1" dirty="0" smtClean="0"/>
              <a:t>Andy Brass, Angela Davies, Andrew Devereau, Simon </a:t>
            </a:r>
            <a:r>
              <a:rPr lang="en-GB" b="1" dirty="0" err="1" smtClean="0"/>
              <a:t>Ramsden</a:t>
            </a:r>
            <a:endParaRPr lang="en-GB" b="1" dirty="0" smtClean="0"/>
          </a:p>
          <a:p>
            <a:r>
              <a:rPr lang="en-GB" b="1" dirty="0" smtClean="0"/>
              <a:t>School of Computer Science ,FLS, FMHS, NHS</a:t>
            </a:r>
            <a:endParaRPr lang="en-GB" b="1" dirty="0"/>
          </a:p>
        </p:txBody>
      </p:sp>
      <p:sp>
        <p:nvSpPr>
          <p:cNvPr id="3076" name="AutoShape 4" descr="data:image/jpeg;base64,/9j/4AAQSkZJRgABAQAAAQABAAD/2wCEAAkGBwgHBgkIBwgKCgkLDRYPDQwMDRsUFRAWIB0iIiAdHx8kKDQsJCYxJx8fLT0tMTU3Ojo6Iys/RD84QzQ5OjcBCgoKDQwNGg8PGjclHyU3Nzc3Nzc3Nzc3Nzc3Nzc3Nzc3Nzc3Nzc3Nzc3Nzc3Nzc3Nzc3Nzc3Nzc3Nzc3Nzc3N//AABEIAHcAiwMBEQACEQEDEQH/xAAcAAEAAgIDAQAAAAAAAAAAAAAABAUDBgECCAf/xAA7EAABBAEDAQQGBwcFAQAAAAABAAIDBBEFEiExBhNBURQWIlVhkyMycYGCssEHFTU2dJGxUmJyofAk/8QAGgEBAAMBAQEAAAAAAAAAAAAAAAECBAMFBv/EADARAQACAQIFAwQABAcAAAAAAAABAhEDIQQSEzFRFDJSIjNBYXGh4fAFIyRCgZHR/9oADAMBAAIRAxEAPwD7igICAg0H9tv8jv8A6qL9Vs4H70O3D/ch58K9t6QgICAgICAgICAgINy7Pfwev+L8xWPV98s1/dL0evEYBAQEGg/tt/kd/wDVRfqtnA/eh24f7kPk/YvTqGqVtRqXooxLN3cFSdxwYp37tn3EtAx8V6HEXtSazX+42atW01mJh20XRoI+z+tTXqzXagys6Su2XnumxysY92B4kucPhsKamrM6lYrOyLambRjsyx9mmv7KTf8AwzDUY4G6gLGDh0ZJzF5cMLZPPOR4KJ1/83vt2/qjq/X32c3dGoanptNmlQNh1mOiyy+BucXGEEuLB/rbjOPEdOmErqWpaeb25x/D+hW81mebs41KpSp6L++hRrukea1eGHB7trnVmyySEZ9o5dgDoMnyCUta1+TPmf5lZmbcuXXsoaOsXZIbGl0hLHTsyF/LGOLWgsJGcDBzk8AgjPRNeLacbWnvCdTmpHd00zS4oOz2vWrUWnWJYIo3wOjnZKWF0gaeGu6YPipvebXpWMxn/hFr5tEQ769UgrWZ44qemMqivG5x3/SsLmtG4NDs8F2engvH/wAP19TV062te825p/H0ziZ2zjG8Rjv3dVfq2l0tKkcJ4Lj43E+jTRysMdluR7QeG8ceHPUdFs4PjNbi65pasT/uiYnNZ8TGd/47dvytuvdO0nTIPWStFVinn00fRyX5Ghme8a3OfZAyN3BPkqcNxOvr6OlrXnEXiJ2ztmMzH5z+N/5OOraYmGPTqkViLWWv0rTX2q2nxyxejfSML3PHI5IPsvAwCRxla7WmOX6pxMqzM7b7Sp+19GvQk09ja4q35KofeqtB2xPJO3GehLcEjwyu/D3m0TvmPw66VpnPhY9nv4PX/F+Yrnq++VL+6Xo9eIwCAgINB/bb/I7/AOqi/VbOB+9Dtw/3IfDauoMr6XYpthd3ss0cwnbKQWFmccY/3Hx8vJetbT5rRb8N00zbK39b3zalqF2/SjnderejPjbIY2NYcF2AB1LgXZ83FcvTYrFYntu59HaIiUSp2gNXtQ7XhX3vMjniF0nHtAgtJx9XBIx5ceCvbR5tLp5WnTzTlYdQ1nv7dK1QhdSkpxtjiLJi4jZ9Ug44IU00sVmtpzlNdPETE7ptvtZNqD7jdSpwTVbhjfJAw93slYwMEkZH1SQOeCMHCpHDxXHLO8Kxo47T2Y9L7QVtLkcaulsDHwSRO3TkvfvG0kux4DoAABznKm+ja8fVYtp2t3lH0nVI6dDUaHookGoNZG57p9mxrXBwxxjqOpU6mnMzFs9v1la9JmYnPZfahE2zqpmt6fX9I7yOrGXTvfE+Tu27QQG+RHXHP3r5/h79Lh+TT1Z5cWtO0RaI5pz+fOcY/wDDO6usNA0SdlZsQqxTx2LNUWXPfHnLW7Tt2j62DjJ+rnotmnP+rrbUzzzWa1tyxET2mc75mdsxnEd8JiUq3q7tNu6sL2mte7WImySxtskd2C7fgHb1yP0XTgNKk8PSmlfMaf0xOO+Ns/33UtSbYnPZCrdoKVSlcqVtIDGW4O5kd6SS4+0HZzt8wPh/dbp0bTaJm3b9E6VpmJmUR2tusaOzTdQgjstgBFScuLZK4/0g+LPHaenhhX6WL81Zx5W5MWzC87PfwiD8X5iuOr75c7+56OXiMAgICDQf22/yO/8Aqov1WzgfvQ7cP9yHnwr23pCAgICAg5ABOCcDxOMpP6RLbHdoq0d2WerJYibLJG6XMLT3zGsDTG4E4xwT+L4BfPx/hepbSrTViJxE43n6ZmZnmicZzvH722ndTEoLNToU6+6gJRJvEpryQjYX5OAX787WgnbwOeT8NM8JxGrfGtjHbMTvj87cuM2xvvO20J5ULW9Ri1CSq6KBsIirMic1ucZA8Mk8eS1cFw1uHreLWzm0z/3P6xv5TWMK1bVhBuXZ7+D1/wAX5iser75Zr+6Xo9eIwOkzzHE97WOkc1pIY3GXfAZ4QRYNUqyyNhc50M7ukU7Sxx+wHr92UHWbV6Ne2+taswwSNaHDvZGt3A+WSgX6Gna7RbDdhhuVHEPaHe012OhVq2tWc1lMTMbwq/UTsr7io/LXT1Gt8pW6l/J6idlfcVH5aeo1flJ1L+T1E7K+4qPy09Rq/KTqX8nqJ2V9xUflp6jV+UnUv5PUTsr7io/LT1Gr8pOpfyeonZX3FR+WnqNX5SdS/k9ROyvuKj8tPUavyk6l/J6idlfcVH5aeo1vlJ1L+T1E7K+4qPy09RrfKTqX8nqJ2V9xUflp6jV+UnUv5PUTsr7io/LT1Gr8pOpfyeonZX3FR+WnqNX5SdS/lni7I9n4YxHFpNZjB0aG4AUdfU+SOe3leLkqr9cuOpabYlYyZzhE8gxAeyQDySen24KCDXr1ZJ2R/uqeUyZE011m47cHxcT444+KDrNK7Tb1aKeab0VgDR9DvD27Xcl2Ccghoxny65QW2mPlkpRvnaWvcCcObtIGTjI8DjCCUgICAgICAgICAgICAgIIepta2rLYPekwxPcGxyFu72fh4+XkgrKNiJ2oMdWdLNVdIYWTemvkD37C44byC3qM56hAlNirNakdqMjiXRsDGV2uc5xHAA6f+5QWelbPQITHLJK0jO+QYcTnnI8Oc8eCCYgICAgICAgICAgICAgII+oDNGwO97n6J30ucbOOufggr9NtWpBAZ7VWSN7iz2K743OcATxk8dM9EGC7NBH2hgfOasW0AF0hIeRsedw5AAGMZIPU9EFlo72SafFJGxrWP3ObtJwQXHnnz6/egmoCAgICAgICAgICAgICDBfi7+jYh2l/eRubtDtucjGM+CCjouDLsbNRtysla580cMsIZvdtOTuBIdgZ4CDi3fp3LjmP1FscLGtdHtha8E85JLmnB+HCC9pOD60bmzGdpbkSEAbvjwgzoCAgICAgICAgICAgICCJqHe9xJsfGyPu373vkLNvHBBHT7fBBUaJLA221kP7v3SZ3Pike+R+Bn6zhz95QTbdqajce4xGeKVrdgEzGlpGc8OI4PHI+KCVpglFKLv3h0hGSWu3AZOcZ8cdM/BBLQEBAQEBAQEBAQEBAQEELV3MNGaCTcBOx0YLYnSYyCOQ3n/CCHptu2+xHDYvV5PZJLDSkhe/A6gudj7cBBF1aWCpqb5bLdJLZY249Nstjfxnplp4QXWnPZLShfEIQxzQQIHhzB/xIAyEElAQEBAQEBAQEBAQEBAQRrclpjW+iV45nE8iSXuwB/Y5QRAy/Zt1n2q8EEcDy/2JjI5x2luPqjA9pBCsW6M5lmpzume9zC10NV8zQW8YJaOWnpjPHKC10pjo6EDXl24N53M2Y56YOcAdMZQTEBAQEBAQEBAQEBAQEBBgvGYU5zVAM4jd3QPi7HH/AGgqdOtzyywwMdck2zPMj7EJZ9HtOMktAzkjgf4QV89ytLI51aEaS/PNi090B+3YOHfiIQbJp7t1OF3pLbWWA9+zGJPiMcIJKAgICAgICAgICAgICAgg6rPIytJFAybvpI3CN0bc7TjgoINVhAD4a+ossbHbRalc5gdg43e1hBkh1kvmmiko2wYw3gRZIyOc4KC0geJImvDHMDhna5uCPtCDIgICAgICAgICAgICAgIK3Uop5blP0eUROaX5eWB2BjyQZYILrJg6e62VniwQBuePPKCs1eSpBeL9V78xPY0VyyRwAPORgEe105PwQWuld96BD6Tu73bzuOTjwyR1OMZQS0BAQEBAQEBAQEBAQE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3078" name="AutoShape 6" descr="data:image/jpeg;base64,/9j/4AAQSkZJRgABAQAAAQABAAD/2wCEAAkGBwgHBgkIBwgKCgkLDRYPDQwMDRsUFRAWIB0iIiAdHx8kKDQsJCYxJx8fLT0tMTU3Ojo6Iys/RD84QzQ5OjcBCgoKDQwNGg8PGjclHyU3Nzc3Nzc3Nzc3Nzc3Nzc3Nzc3Nzc3Nzc3Nzc3Nzc3Nzc3Nzc3Nzc3Nzc3Nzc3Nzc3N//AABEIAHcAiwMBEQACEQEDEQH/xAAcAAEAAgIDAQAAAAAAAAAAAAAABAUDBgECCAf/xAA7EAABBAEDAQQGBwcFAQAAAAABAAIDBBEFEiExBhNBURQWIlVhkyMycYGCssEHFTU2dJGxUmJyofAk/8QAGgEBAAMBAQEAAAAAAAAAAAAAAAECBAMFBv/EADARAQACAQIFAwQABAcAAAAAAAABAhEDIQQSEzFRFDJSIjNBYXGh4fAFIyRCgZHR/9oADAMBAAIRAxEAPwD7igICAg0H9tv8jv8A6qL9Vs4H70O3D/ch58K9t6QgICAgICAgICAgINy7Pfwev+L8xWPV98s1/dL0evEYBAQEGg/tt/kd/wDVRfqtnA/eh24f7kPk/YvTqGqVtRqXooxLN3cFSdxwYp37tn3EtAx8V6HEXtSazX+42atW01mJh20XRoI+z+tTXqzXagys6Su2XnumxysY92B4kucPhsKamrM6lYrOyLambRjsyx9mmv7KTf8AwzDUY4G6gLGDh0ZJzF5cMLZPPOR4KJ1/83vt2/qjq/X32c3dGoanptNmlQNh1mOiyy+BucXGEEuLB/rbjOPEdOmErqWpaeb25x/D+hW81mebs41KpSp6L++hRrukea1eGHB7trnVmyySEZ9o5dgDoMnyCUta1+TPmf5lZmbcuXXsoaOsXZIbGl0hLHTsyF/LGOLWgsJGcDBzk8AgjPRNeLacbWnvCdTmpHd00zS4oOz2vWrUWnWJYIo3wOjnZKWF0gaeGu6YPipvebXpWMxn/hFr5tEQ769UgrWZ44qemMqivG5x3/SsLmtG4NDs8F2engvH/wAP19TV062te825p/H0ziZ2zjG8Rjv3dVfq2l0tKkcJ4Lj43E+jTRysMdluR7QeG8ceHPUdFs4PjNbi65pasT/uiYnNZ8TGd/47dvytuvdO0nTIPWStFVinn00fRyX5Ghme8a3OfZAyN3BPkqcNxOvr6OlrXnEXiJ2ztmMzH5z+N/5OOraYmGPTqkViLWWv0rTX2q2nxyxejfSML3PHI5IPsvAwCRxla7WmOX6pxMqzM7b7Sp+19GvQk09ja4q35KofeqtB2xPJO3GehLcEjwyu/D3m0TvmPw66VpnPhY9nv4PX/F+Yrnq++VL+6Xo9eIwCAgINB/bb/I7/AOqi/VbOB+9Dtw/3IfDauoMr6XYpthd3ss0cwnbKQWFmccY/3Hx8vJetbT5rRb8N00zbK39b3zalqF2/SjnderejPjbIY2NYcF2AB1LgXZ83FcvTYrFYntu59HaIiUSp2gNXtQ7XhX3vMjniF0nHtAgtJx9XBIx5ceCvbR5tLp5WnTzTlYdQ1nv7dK1QhdSkpxtjiLJi4jZ9Ug44IU00sVmtpzlNdPETE7ptvtZNqD7jdSpwTVbhjfJAw93slYwMEkZH1SQOeCMHCpHDxXHLO8Kxo47T2Y9L7QVtLkcaulsDHwSRO3TkvfvG0kux4DoAABznKm+ja8fVYtp2t3lH0nVI6dDUaHookGoNZG57p9mxrXBwxxjqOpU6mnMzFs9v1la9JmYnPZfahE2zqpmt6fX9I7yOrGXTvfE+Tu27QQG+RHXHP3r5/h79Lh+TT1Z5cWtO0RaI5pz+fOcY/wDDO6usNA0SdlZsQqxTx2LNUWXPfHnLW7Tt2j62DjJ+rnotmnP+rrbUzzzWa1tyxET2mc75mdsxnEd8JiUq3q7tNu6sL2mte7WImySxtskd2C7fgHb1yP0XTgNKk8PSmlfMaf0xOO+Ns/33UtSbYnPZCrdoKVSlcqVtIDGW4O5kd6SS4+0HZzt8wPh/dbp0bTaJm3b9E6VpmJmUR2tusaOzTdQgjstgBFScuLZK4/0g+LPHaenhhX6WL81Zx5W5MWzC87PfwiD8X5iuOr75c7+56OXiMAgICDQf22/yO/8Aqov1WzgfvQ7cP9yHnwr23pCAgICAg5ABOCcDxOMpP6RLbHdoq0d2WerJYibLJG6XMLT3zGsDTG4E4xwT+L4BfPx/hepbSrTViJxE43n6ZmZnmicZzvH722ndTEoLNToU6+6gJRJvEpryQjYX5OAX787WgnbwOeT8NM8JxGrfGtjHbMTvj87cuM2xvvO20J5ULW9Ri1CSq6KBsIirMic1ucZA8Mk8eS1cFw1uHreLWzm0z/3P6xv5TWMK1bVhBuXZ7+D1/wAX5iser75Zr+6Xo9eIwOkzzHE97WOkc1pIY3GXfAZ4QRYNUqyyNhc50M7ukU7Sxx+wHr92UHWbV6Ne2+taswwSNaHDvZGt3A+WSgX6Gna7RbDdhhuVHEPaHe012OhVq2tWc1lMTMbwq/UTsr7io/LXT1Gt8pW6l/J6idlfcVH5aeo1flJ1L+T1E7K+4qPy09Rq/KTqX8nqJ2V9xUflp6jV+UnUv5PUTsr7io/LT1Gr8pOpfyeonZX3FR+WnqNX5SdS/k9ROyvuKj8tPUavyk6l/J6idlfcVH5aeo1vlJ1L+T1E7K+4qPy09RrfKTqX8nqJ2V9xUflp6jV+UnUv5PUTsr7io/LT1Gr8pOpfyeonZX3FR+WnqNX5SdS/lni7I9n4YxHFpNZjB0aG4AUdfU+SOe3leLkqr9cuOpabYlYyZzhE8gxAeyQDySen24KCDXr1ZJ2R/uqeUyZE011m47cHxcT444+KDrNK7Tb1aKeab0VgDR9DvD27Xcl2Ccghoxny65QW2mPlkpRvnaWvcCcObtIGTjI8DjCCUgICAgICAgICAgICAgIIepta2rLYPekwxPcGxyFu72fh4+XkgrKNiJ2oMdWdLNVdIYWTemvkD37C44byC3qM56hAlNirNakdqMjiXRsDGV2uc5xHAA6f+5QWelbPQITHLJK0jO+QYcTnnI8Oc8eCCYgICAgICAgICAgICAgII+oDNGwO97n6J30ucbOOufggr9NtWpBAZ7VWSN7iz2K743OcATxk8dM9EGC7NBH2hgfOasW0AF0hIeRsedw5AAGMZIPU9EFlo72SafFJGxrWP3ObtJwQXHnnz6/egmoCAgICAgICAgICAgICDBfi7+jYh2l/eRubtDtucjGM+CCjouDLsbNRtysla580cMsIZvdtOTuBIdgZ4CDi3fp3LjmP1FscLGtdHtha8E85JLmnB+HCC9pOD60bmzGdpbkSEAbvjwgzoCAgICAgICAgICAgICCJqHe9xJsfGyPu373vkLNvHBBHT7fBBUaJLA221kP7v3SZ3Pike+R+Bn6zhz95QTbdqajce4xGeKVrdgEzGlpGc8OI4PHI+KCVpglFKLv3h0hGSWu3AZOcZ8cdM/BBLQEBAQEBAQEBAQEBAQEELV3MNGaCTcBOx0YLYnSYyCOQ3n/CCHptu2+xHDYvV5PZJLDSkhe/A6gudj7cBBF1aWCpqb5bLdJLZY249Nstjfxnplp4QXWnPZLShfEIQxzQQIHhzB/xIAyEElAQEBAQEBAQEBAQEBAQRrclpjW+iV45nE8iSXuwB/Y5QRAy/Zt1n2q8EEcDy/2JjI5x2luPqjA9pBCsW6M5lmpzume9zC10NV8zQW8YJaOWnpjPHKC10pjo6EDXl24N53M2Y56YOcAdMZQTEBAQEBAQEBAQEBAQEBBgvGYU5zVAM4jd3QPi7HH/AGgqdOtzyywwMdck2zPMj7EJZ9HtOMktAzkjgf4QV89ytLI51aEaS/PNi090B+3YOHfiIQbJp7t1OF3pLbWWA9+zGJPiMcIJKAgICAgICAgICAgICAgg6rPIytJFAybvpI3CN0bc7TjgoINVhAD4a+ossbHbRalc5gdg43e1hBkh1kvmmiko2wYw3gRZIyOc4KC0geJImvDHMDhna5uCPtCDIgICAgICAgICAgICAgIK3Uop5blP0eUROaX5eWB2BjyQZYILrJg6e62VniwQBuePPKCs1eSpBeL9V78xPY0VyyRwAPORgEe105PwQWuld96BD6Tu73bzuOTjwyR1OMZQS0BAQEBAQEBAQEBAQE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6" descr="http://www.maths.manchester.ac.uk/~dabrahams/piccies/UoM_logo.gif"/>
          <p:cNvPicPr>
            <a:picLocks noChangeAspect="1" noChangeArrowheads="1"/>
          </p:cNvPicPr>
          <p:nvPr/>
        </p:nvPicPr>
        <p:blipFill>
          <a:blip r:embed="rId3" cstate="print"/>
          <a:srcRect/>
          <a:stretch>
            <a:fillRect/>
          </a:stretch>
        </p:blipFill>
        <p:spPr bwMode="auto">
          <a:xfrm>
            <a:off x="0" y="0"/>
            <a:ext cx="2147963" cy="184482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Tutor notes for the scenario</a:t>
            </a:r>
            <a:endParaRPr lang="en-GB" dirty="0"/>
          </a:p>
        </p:txBody>
      </p:sp>
      <p:sp>
        <p:nvSpPr>
          <p:cNvPr id="3" name="Content Placeholder 2"/>
          <p:cNvSpPr>
            <a:spLocks noGrp="1"/>
          </p:cNvSpPr>
          <p:nvPr>
            <p:ph idx="1"/>
          </p:nvPr>
        </p:nvSpPr>
        <p:spPr/>
        <p:txBody>
          <a:bodyPr>
            <a:normAutofit fontScale="40000" lnSpcReduction="20000"/>
          </a:bodyPr>
          <a:lstStyle/>
          <a:p>
            <a:r>
              <a:rPr lang="en-GB" b="1" dirty="0" smtClean="0"/>
              <a:t>Evidence</a:t>
            </a:r>
            <a:r>
              <a:rPr lang="en-GB" dirty="0" smtClean="0"/>
              <a:t>: In the literature you will find evidence that this nonsense change does not segregate with disease in some breast/ovarian cancer families. In fact it is not regarded as a risk factor for breast/ovarian cancer. However there is an increased prevalence in patients with this change with familial pancreatic cancer suggesting that this polymorphism is deleterious and contributes to pancreatic cancer risk Wu et al., Cancer Res, 2005 65:417-426.</a:t>
            </a:r>
          </a:p>
          <a:p>
            <a:endParaRPr lang="en-GB" dirty="0" smtClean="0"/>
          </a:p>
          <a:p>
            <a:r>
              <a:rPr lang="en-GB" b="1" dirty="0" smtClean="0"/>
              <a:t>Interpretation</a:t>
            </a:r>
            <a:r>
              <a:rPr lang="en-GB" dirty="0" smtClean="0"/>
              <a:t>: This nonsense change is not responsible for the breast cancer in this woman. We would highlight the increased risk of other cancers in the laboratory report, however the relative risk is quite low and the clinician may not choose to tell the patient this information. </a:t>
            </a:r>
          </a:p>
          <a:p>
            <a:pPr>
              <a:buNone/>
            </a:pPr>
            <a:r>
              <a:rPr lang="en-GB" dirty="0" smtClean="0"/>
              <a:t> </a:t>
            </a:r>
          </a:p>
          <a:p>
            <a:r>
              <a:rPr lang="en-GB" b="1" dirty="0" smtClean="0"/>
              <a:t>Notes</a:t>
            </a:r>
            <a:r>
              <a:rPr lang="en-GB" dirty="0" smtClean="0"/>
              <a:t>: In the UK, a woman's lifetime risk of developing breast cancer is 10% by the time she is 80 years old. Having a fault in one of the breast cancer genes (</a:t>
            </a:r>
            <a:r>
              <a:rPr lang="en-GB" i="1" dirty="0" smtClean="0"/>
              <a:t>BRCA1</a:t>
            </a:r>
            <a:r>
              <a:rPr lang="en-GB" dirty="0" smtClean="0"/>
              <a:t> and </a:t>
            </a:r>
            <a:r>
              <a:rPr lang="en-GB" i="1" dirty="0" smtClean="0"/>
              <a:t>BRCA2</a:t>
            </a:r>
            <a:r>
              <a:rPr lang="en-GB" dirty="0" smtClean="0"/>
              <a:t>) raises the risk of developing breast cancer to between 50% and 85% in their lifetime. Therefore a woman in this situation has a raised </a:t>
            </a:r>
            <a:r>
              <a:rPr lang="en-GB" i="1" dirty="0" smtClean="0"/>
              <a:t>a priori</a:t>
            </a:r>
            <a:r>
              <a:rPr lang="en-GB" dirty="0" smtClean="0"/>
              <a:t> risk of having a </a:t>
            </a:r>
            <a:r>
              <a:rPr lang="en-GB" i="1" dirty="0" smtClean="0"/>
              <a:t>BRCA1</a:t>
            </a:r>
            <a:r>
              <a:rPr lang="en-GB" dirty="0" smtClean="0"/>
              <a:t> or </a:t>
            </a:r>
            <a:r>
              <a:rPr lang="en-GB" i="1" dirty="0" smtClean="0"/>
              <a:t>BRCA2</a:t>
            </a:r>
            <a:r>
              <a:rPr lang="en-GB" dirty="0" smtClean="0"/>
              <a:t> mutation. If we could identify the causative mutation in a family such this would enable </a:t>
            </a:r>
            <a:r>
              <a:rPr lang="en-GB" dirty="0" err="1" smtClean="0"/>
              <a:t>presymptomatic</a:t>
            </a:r>
            <a:r>
              <a:rPr lang="en-GB" dirty="0" smtClean="0"/>
              <a:t> testing of relatives. </a:t>
            </a:r>
          </a:p>
          <a:p>
            <a:endParaRPr lang="en-GB" dirty="0" smtClean="0"/>
          </a:p>
          <a:p>
            <a:r>
              <a:rPr lang="en-GB" dirty="0" smtClean="0"/>
              <a:t>Despite the fact that this is a nonsense change it is located in the most 3’ </a:t>
            </a:r>
            <a:r>
              <a:rPr lang="en-GB" dirty="0" err="1" smtClean="0"/>
              <a:t>exon</a:t>
            </a:r>
            <a:r>
              <a:rPr lang="en-GB" dirty="0" smtClean="0"/>
              <a:t> of </a:t>
            </a:r>
            <a:r>
              <a:rPr lang="en-GB" i="1" dirty="0" smtClean="0"/>
              <a:t>BRCA2</a:t>
            </a:r>
            <a:r>
              <a:rPr lang="en-GB" dirty="0" smtClean="0"/>
              <a:t>. Typically a nonsense change in a gene would be regarded as pathogenic without the need for a </a:t>
            </a:r>
            <a:r>
              <a:rPr lang="en-GB" dirty="0" err="1" smtClean="0"/>
              <a:t>bioinformatic</a:t>
            </a:r>
            <a:r>
              <a:rPr lang="en-GB" dirty="0" smtClean="0"/>
              <a:t> analysis. However caution must be applied to nonsense changes in the last </a:t>
            </a:r>
            <a:r>
              <a:rPr lang="en-GB" dirty="0" err="1" smtClean="0"/>
              <a:t>exon</a:t>
            </a:r>
            <a:r>
              <a:rPr lang="en-GB" dirty="0" smtClean="0"/>
              <a:t> (or more exactly within 50bp of the last </a:t>
            </a:r>
            <a:r>
              <a:rPr lang="en-GB" dirty="0" err="1" smtClean="0"/>
              <a:t>intron</a:t>
            </a:r>
            <a:r>
              <a:rPr lang="en-GB" dirty="0" smtClean="0"/>
              <a:t> </a:t>
            </a:r>
            <a:r>
              <a:rPr lang="en-GB" dirty="0" err="1" smtClean="0"/>
              <a:t>exon</a:t>
            </a:r>
            <a:r>
              <a:rPr lang="en-GB" dirty="0" smtClean="0"/>
              <a:t> boundary – including the penultimate </a:t>
            </a:r>
            <a:r>
              <a:rPr lang="en-GB" dirty="0" err="1" smtClean="0"/>
              <a:t>exon</a:t>
            </a:r>
            <a:r>
              <a:rPr lang="en-GB" dirty="0" smtClean="0"/>
              <a:t>) as these premature stops will not result in a message that is subject to nonsense mediated decay. Routine </a:t>
            </a:r>
            <a:r>
              <a:rPr lang="en-GB" dirty="0" err="1" smtClean="0"/>
              <a:t>bioinformatic</a:t>
            </a:r>
            <a:r>
              <a:rPr lang="en-GB" dirty="0" smtClean="0"/>
              <a:t> tools will not be of any use in this regard – you need to read the literature and understand disease mutational mechanisms to arrive at the right conclusion.</a:t>
            </a:r>
          </a:p>
          <a:p>
            <a:pPr>
              <a:buNone/>
            </a:pPr>
            <a:r>
              <a:rPr lang="en-GB" dirty="0" smtClean="0"/>
              <a:t> </a:t>
            </a:r>
          </a:p>
          <a:p>
            <a:r>
              <a:rPr lang="en-GB" dirty="0" smtClean="0"/>
              <a:t>Therefore in this instance this nonsense change cannot be used to predict breast/ovarian risk to family members.</a:t>
            </a:r>
          </a:p>
          <a:p>
            <a:endParaRPr lang="en-GB" dirty="0"/>
          </a:p>
        </p:txBody>
      </p:sp>
      <p:pic>
        <p:nvPicPr>
          <p:cNvPr id="4" name="Picture 6" descr="http://www.maths.manchester.ac.uk/~dabrahams/piccies/UoM_logo.gif"/>
          <p:cNvPicPr>
            <a:picLocks noChangeAspect="1" noChangeArrowheads="1"/>
          </p:cNvPicPr>
          <p:nvPr/>
        </p:nvPicPr>
        <p:blipFill>
          <a:blip r:embed="rId2" cstate="print"/>
          <a:srcRect/>
          <a:stretch>
            <a:fillRect/>
          </a:stretch>
        </p:blipFill>
        <p:spPr bwMode="auto">
          <a:xfrm>
            <a:off x="0" y="1"/>
            <a:ext cx="2147963" cy="1844823"/>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Staged work (sprints)</a:t>
            </a:r>
            <a:endParaRPr lang="en-GB" dirty="0"/>
          </a:p>
        </p:txBody>
      </p:sp>
      <p:sp>
        <p:nvSpPr>
          <p:cNvPr id="3" name="Content Placeholder 2"/>
          <p:cNvSpPr>
            <a:spLocks noGrp="1"/>
          </p:cNvSpPr>
          <p:nvPr>
            <p:ph idx="1"/>
          </p:nvPr>
        </p:nvSpPr>
        <p:spPr/>
        <p:txBody>
          <a:bodyPr>
            <a:normAutofit fontScale="32500" lnSpcReduction="20000"/>
          </a:bodyPr>
          <a:lstStyle/>
          <a:p>
            <a:r>
              <a:rPr lang="en-GB" sz="3700" b="1" dirty="0" smtClean="0"/>
              <a:t>Day 1 of the scenario</a:t>
            </a:r>
            <a:endParaRPr lang="en-GB" sz="3700" dirty="0"/>
          </a:p>
          <a:p>
            <a:endParaRPr lang="en-GB" dirty="0" smtClean="0"/>
          </a:p>
          <a:p>
            <a:r>
              <a:rPr lang="en-GB" dirty="0" smtClean="0"/>
              <a:t>Each </a:t>
            </a:r>
            <a:r>
              <a:rPr lang="en-GB" dirty="0"/>
              <a:t>group has been given a scenario. On day 1 of the scenario a patient has been referred for genetic testing. At this stage there is a suspicion as to why there might be a concern, but no results have been obtained. The aim of this session is for the trainees to develop good skill sets for retrieving information around the genetics of the disease of interest, to develop standard operating protocols (SOPS) that capture best practice in the area , and finally to retrieve key facts from the retrieved literature discussing genotype/phenotype relationships for the disease of interest. </a:t>
            </a:r>
            <a:endParaRPr lang="en-GB" dirty="0" smtClean="0"/>
          </a:p>
          <a:p>
            <a:endParaRPr lang="en-GB" dirty="0"/>
          </a:p>
          <a:p>
            <a:r>
              <a:rPr lang="en-GB" sz="3700" b="1" i="1" dirty="0"/>
              <a:t>Part 1: Locating the information</a:t>
            </a:r>
            <a:endParaRPr lang="en-GB" sz="3700" b="1" dirty="0"/>
          </a:p>
          <a:p>
            <a:r>
              <a:rPr lang="en-GB" b="1" dirty="0"/>
              <a:t>Key learning objectives</a:t>
            </a:r>
            <a:r>
              <a:rPr lang="en-GB" dirty="0"/>
              <a:t>: strategies for effective and clinically relevant information retrieval from scientific and other resources. </a:t>
            </a:r>
          </a:p>
          <a:p>
            <a:pPr lvl="0"/>
            <a:r>
              <a:rPr lang="en-GB" dirty="0"/>
              <a:t>To explore what a scientific paper is as an artefact, how is it constructed (useful information could be in methods or results sections, some data could be in supplementary information, the refereeing process, the importance of citations). </a:t>
            </a:r>
          </a:p>
          <a:p>
            <a:pPr lvl="0"/>
            <a:r>
              <a:rPr lang="en-GB" dirty="0"/>
              <a:t>To understand where scientific literature is stored (journals/online).</a:t>
            </a:r>
          </a:p>
          <a:p>
            <a:pPr lvl="0"/>
            <a:r>
              <a:rPr lang="en-GB" dirty="0"/>
              <a:t>To gain an understanding of tools for retrieving papers – in particular systems such as scholar </a:t>
            </a:r>
            <a:r>
              <a:rPr lang="en-GB" dirty="0" err="1"/>
              <a:t>google</a:t>
            </a:r>
            <a:r>
              <a:rPr lang="en-GB" dirty="0"/>
              <a:t> for tracking citations.</a:t>
            </a:r>
          </a:p>
          <a:p>
            <a:pPr lvl="0"/>
            <a:r>
              <a:rPr lang="en-GB" dirty="0"/>
              <a:t>To develop effective online-search strategies and the importance of capturing the process in an SOP.</a:t>
            </a:r>
          </a:p>
          <a:p>
            <a:pPr lvl="0"/>
            <a:r>
              <a:rPr lang="en-GB" dirty="0"/>
              <a:t>To explore non-refereed sources – patient blogs, generic internet, </a:t>
            </a:r>
            <a:r>
              <a:rPr lang="en-GB" dirty="0" err="1"/>
              <a:t>curated</a:t>
            </a:r>
            <a:r>
              <a:rPr lang="en-GB" dirty="0"/>
              <a:t> internet resources (</a:t>
            </a:r>
            <a:r>
              <a:rPr lang="en-GB" dirty="0" err="1"/>
              <a:t>Omim</a:t>
            </a:r>
            <a:r>
              <a:rPr lang="en-GB" dirty="0"/>
              <a:t>).</a:t>
            </a:r>
          </a:p>
          <a:p>
            <a:pPr lvl="0"/>
            <a:r>
              <a:rPr lang="en-GB" dirty="0"/>
              <a:t>To gain an understanding of tools for managing references.   </a:t>
            </a:r>
          </a:p>
          <a:p>
            <a:r>
              <a:rPr lang="en-GB" b="1" dirty="0"/>
              <a:t>Short report</a:t>
            </a:r>
            <a:r>
              <a:rPr lang="en-GB" dirty="0"/>
              <a:t>: Each group to give a short informal presentation on the strategy (SOP) they are using  to find the relevant papers and information.</a:t>
            </a:r>
          </a:p>
          <a:p>
            <a:r>
              <a:rPr lang="en-GB" b="1" dirty="0"/>
              <a:t>Formative feedback from tutors</a:t>
            </a:r>
            <a:endParaRPr lang="en-GB" dirty="0"/>
          </a:p>
          <a:p>
            <a:endParaRPr lang="en-GB" sz="3700" i="1" dirty="0" smtClean="0"/>
          </a:p>
          <a:p>
            <a:r>
              <a:rPr lang="en-GB" sz="3700" b="1" i="1" dirty="0" smtClean="0"/>
              <a:t>Part </a:t>
            </a:r>
            <a:r>
              <a:rPr lang="en-GB" sz="3700" b="1" i="1" dirty="0"/>
              <a:t>2: Extracting clinically relevant meaning: </a:t>
            </a:r>
            <a:endParaRPr lang="en-GB" sz="3700" b="1" dirty="0"/>
          </a:p>
          <a:p>
            <a:r>
              <a:rPr lang="en-GB" dirty="0"/>
              <a:t>Key learning objectives: The production of concise, informative and authoritative statements based on a review of literature</a:t>
            </a:r>
          </a:p>
          <a:p>
            <a:pPr lvl="0"/>
            <a:r>
              <a:rPr lang="en-GB" dirty="0"/>
              <a:t>To be able to extract key facts from the literature – what is it that the paper is claiming, is it believable, how would you know?</a:t>
            </a:r>
          </a:p>
          <a:p>
            <a:pPr lvl="0"/>
            <a:r>
              <a:rPr lang="en-GB" dirty="0"/>
              <a:t>To provide evidence of authority (use of citation counts, journal impact factors.</a:t>
            </a:r>
          </a:p>
          <a:p>
            <a:pPr lvl="0"/>
            <a:r>
              <a:rPr lang="en-GB" dirty="0"/>
              <a:t>To  be able to illustrate good referencing to provide audit.</a:t>
            </a:r>
          </a:p>
          <a:p>
            <a:r>
              <a:rPr lang="en-GB" b="1" dirty="0"/>
              <a:t>Short report</a:t>
            </a:r>
            <a:r>
              <a:rPr lang="en-GB" dirty="0"/>
              <a:t>: Each group to put together a short document highlighting the key facts (bullet points are acceptable, but must have good citations and evidence for source authority)</a:t>
            </a:r>
          </a:p>
          <a:p>
            <a:r>
              <a:rPr lang="en-GB" b="1" dirty="0"/>
              <a:t>Formative feedback from </a:t>
            </a:r>
            <a:r>
              <a:rPr lang="en-GB" b="1" dirty="0" smtClean="0"/>
              <a:t>tutors</a:t>
            </a:r>
            <a:endParaRPr lang="en-GB" dirty="0"/>
          </a:p>
        </p:txBody>
      </p:sp>
      <p:pic>
        <p:nvPicPr>
          <p:cNvPr id="4" name="Picture 6" descr="http://www.maths.manchester.ac.uk/~dabrahams/piccies/UoM_logo.gif"/>
          <p:cNvPicPr>
            <a:picLocks noChangeAspect="1" noChangeArrowheads="1"/>
          </p:cNvPicPr>
          <p:nvPr/>
        </p:nvPicPr>
        <p:blipFill>
          <a:blip r:embed="rId2" cstate="print"/>
          <a:srcRect/>
          <a:stretch>
            <a:fillRect/>
          </a:stretch>
        </p:blipFill>
        <p:spPr bwMode="auto">
          <a:xfrm>
            <a:off x="0" y="1"/>
            <a:ext cx="2147963" cy="1844823"/>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2687" y="304259"/>
            <a:ext cx="3250704" cy="1143000"/>
          </a:xfrm>
        </p:spPr>
        <p:txBody>
          <a:bodyPr/>
          <a:lstStyle/>
          <a:p>
            <a:pPr algn="l"/>
            <a:r>
              <a:rPr lang="en-GB" dirty="0" smtClean="0"/>
              <a:t>Conclusions</a:t>
            </a:r>
            <a:endParaRPr lang="en-GB" dirty="0"/>
          </a:p>
        </p:txBody>
      </p:sp>
      <p:sp>
        <p:nvSpPr>
          <p:cNvPr id="3" name="Content Placeholder 2"/>
          <p:cNvSpPr>
            <a:spLocks noGrp="1"/>
          </p:cNvSpPr>
          <p:nvPr>
            <p:ph idx="1"/>
          </p:nvPr>
        </p:nvSpPr>
        <p:spPr>
          <a:xfrm>
            <a:off x="640076" y="1417639"/>
            <a:ext cx="7100276" cy="5179714"/>
          </a:xfrm>
        </p:spPr>
        <p:txBody>
          <a:bodyPr>
            <a:normAutofit fontScale="55000" lnSpcReduction="20000"/>
          </a:bodyPr>
          <a:lstStyle/>
          <a:p>
            <a:r>
              <a:rPr lang="en-GB" dirty="0" smtClean="0"/>
              <a:t>Pros: </a:t>
            </a:r>
          </a:p>
          <a:p>
            <a:pPr lvl="1"/>
            <a:r>
              <a:rPr lang="en-GB" dirty="0"/>
              <a:t>E</a:t>
            </a:r>
            <a:r>
              <a:rPr lang="en-GB" dirty="0" smtClean="0"/>
              <a:t>xcellent student satisfaction scores</a:t>
            </a:r>
          </a:p>
          <a:p>
            <a:pPr lvl="1"/>
            <a:r>
              <a:rPr lang="en-GB" dirty="0" smtClean="0"/>
              <a:t>Good feedback to tutors as to progress</a:t>
            </a:r>
          </a:p>
          <a:p>
            <a:pPr lvl="1"/>
            <a:r>
              <a:rPr lang="en-GB" dirty="0" smtClean="0"/>
              <a:t>Students appreciate the formative feedback</a:t>
            </a:r>
          </a:p>
          <a:p>
            <a:pPr lvl="1"/>
            <a:r>
              <a:rPr lang="en-GB" dirty="0" smtClean="0"/>
              <a:t>Develops a strong learning “community”</a:t>
            </a:r>
          </a:p>
          <a:p>
            <a:pPr lvl="1"/>
            <a:r>
              <a:rPr lang="en-GB" dirty="0" smtClean="0"/>
              <a:t>Clear evidence that learning outcomes have been completed</a:t>
            </a:r>
          </a:p>
          <a:p>
            <a:pPr lvl="1"/>
            <a:r>
              <a:rPr lang="en-GB" dirty="0" smtClean="0"/>
              <a:t>We have learnt new things</a:t>
            </a:r>
          </a:p>
          <a:p>
            <a:pPr lvl="1"/>
            <a:r>
              <a:rPr lang="en-GB" dirty="0" smtClean="0"/>
              <a:t>Staged learning supports students better than a less structured approach </a:t>
            </a:r>
          </a:p>
          <a:p>
            <a:pPr lvl="2"/>
            <a:r>
              <a:rPr lang="en-GB" dirty="0" smtClean="0"/>
              <a:t>(FOFO+)</a:t>
            </a:r>
          </a:p>
          <a:p>
            <a:pPr lvl="1"/>
            <a:r>
              <a:rPr lang="en-GB" dirty="0" smtClean="0"/>
              <a:t>Supports blended strategies very well</a:t>
            </a:r>
          </a:p>
          <a:p>
            <a:pPr lvl="1"/>
            <a:r>
              <a:rPr lang="en-GB" dirty="0" smtClean="0"/>
              <a:t>Supports DL well</a:t>
            </a:r>
          </a:p>
          <a:p>
            <a:pPr lvl="1"/>
            <a:endParaRPr lang="en-GB" dirty="0"/>
          </a:p>
          <a:p>
            <a:r>
              <a:rPr lang="en-GB" dirty="0" smtClean="0"/>
              <a:t>Cons:</a:t>
            </a:r>
          </a:p>
          <a:p>
            <a:pPr lvl="1"/>
            <a:r>
              <a:rPr lang="en-GB" dirty="0" smtClean="0"/>
              <a:t>It needs the right sort of teaching space.</a:t>
            </a:r>
          </a:p>
          <a:p>
            <a:pPr lvl="1"/>
            <a:r>
              <a:rPr lang="en-GB" dirty="0" smtClean="0"/>
              <a:t>Is it </a:t>
            </a:r>
            <a:r>
              <a:rPr lang="en-GB" dirty="0" err="1" smtClean="0"/>
              <a:t>scaleable</a:t>
            </a:r>
            <a:r>
              <a:rPr lang="en-GB" dirty="0" smtClean="0"/>
              <a:t>? – does it scale in standard lecture theatres?</a:t>
            </a:r>
          </a:p>
          <a:p>
            <a:pPr lvl="1"/>
            <a:r>
              <a:rPr lang="en-GB" dirty="0" smtClean="0"/>
              <a:t>Could it work UG?</a:t>
            </a:r>
          </a:p>
          <a:p>
            <a:pPr lvl="1"/>
            <a:r>
              <a:rPr lang="en-GB" dirty="0" smtClean="0"/>
              <a:t>Training costs</a:t>
            </a:r>
          </a:p>
          <a:p>
            <a:pPr lvl="1"/>
            <a:r>
              <a:rPr lang="en-GB" dirty="0" smtClean="0"/>
              <a:t>Preparation costs – good scenarios are hard to design</a:t>
            </a:r>
          </a:p>
          <a:p>
            <a:pPr lvl="1"/>
            <a:r>
              <a:rPr lang="en-GB" dirty="0" smtClean="0"/>
              <a:t>Does not suit all types of teaching </a:t>
            </a:r>
          </a:p>
          <a:p>
            <a:pPr lvl="1"/>
            <a:r>
              <a:rPr lang="en-GB" dirty="0" smtClean="0"/>
              <a:t>Requires attendance, what do you do about student illness or </a:t>
            </a:r>
            <a:r>
              <a:rPr lang="en-GB" dirty="0" err="1" smtClean="0"/>
              <a:t>resits</a:t>
            </a:r>
            <a:r>
              <a:rPr lang="en-GB" dirty="0" smtClean="0"/>
              <a:t>…</a:t>
            </a:r>
            <a:endParaRPr lang="en-GB" dirty="0"/>
          </a:p>
        </p:txBody>
      </p:sp>
      <p:pic>
        <p:nvPicPr>
          <p:cNvPr id="4" name="Picture 6" descr="http://www.maths.manchester.ac.uk/~dabrahams/piccies/UoM_logo.gif"/>
          <p:cNvPicPr>
            <a:picLocks noChangeAspect="1" noChangeArrowheads="1"/>
          </p:cNvPicPr>
          <p:nvPr/>
        </p:nvPicPr>
        <p:blipFill>
          <a:blip r:embed="rId2" cstate="print"/>
          <a:srcRect/>
          <a:stretch>
            <a:fillRect/>
          </a:stretch>
        </p:blipFill>
        <p:spPr bwMode="auto">
          <a:xfrm>
            <a:off x="0" y="-46652"/>
            <a:ext cx="2147963" cy="1844823"/>
          </a:xfrm>
          <a:prstGeom prst="rect">
            <a:avLst/>
          </a:prstGeom>
          <a:noFill/>
        </p:spPr>
      </p:pic>
      <p:pic>
        <p:nvPicPr>
          <p:cNvPr id="1026" name="Picture 2" descr="IMG_036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08104" y="764703"/>
            <a:ext cx="2520280" cy="1681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 (1)</a:t>
            </a:r>
            <a:endParaRPr lang="en-GB" dirty="0"/>
          </a:p>
        </p:txBody>
      </p:sp>
      <p:sp>
        <p:nvSpPr>
          <p:cNvPr id="3" name="Content Placeholder 2"/>
          <p:cNvSpPr>
            <a:spLocks noGrp="1"/>
          </p:cNvSpPr>
          <p:nvPr>
            <p:ph idx="1"/>
          </p:nvPr>
        </p:nvSpPr>
        <p:spPr>
          <a:xfrm>
            <a:off x="457200" y="1600200"/>
            <a:ext cx="8229600" cy="2764903"/>
          </a:xfrm>
        </p:spPr>
        <p:txBody>
          <a:bodyPr>
            <a:normAutofit fontScale="85000" lnSpcReduction="20000"/>
          </a:bodyPr>
          <a:lstStyle/>
          <a:p>
            <a:r>
              <a:rPr lang="en-GB" dirty="0" smtClean="0"/>
              <a:t>The linkage between the humour in Walter Scott and high energy particle physics</a:t>
            </a:r>
          </a:p>
          <a:p>
            <a:endParaRPr lang="en-GB" dirty="0"/>
          </a:p>
          <a:p>
            <a:r>
              <a:rPr lang="en-GB" dirty="0" smtClean="0"/>
              <a:t>Learning to love the Archers</a:t>
            </a:r>
          </a:p>
          <a:p>
            <a:endParaRPr lang="en-GB" dirty="0"/>
          </a:p>
          <a:p>
            <a:r>
              <a:rPr lang="en-GB" dirty="0" smtClean="0"/>
              <a:t>Why do I need to read new things three times to begin to make sense of them?</a:t>
            </a:r>
            <a:endParaRPr lang="en-GB" dirty="0"/>
          </a:p>
          <a:p>
            <a:endParaRPr lang="en-GB" dirty="0"/>
          </a:p>
        </p:txBody>
      </p:sp>
      <p:sp>
        <p:nvSpPr>
          <p:cNvPr id="1028" name="AutoShape 4" descr="data:image/jpeg;base64,/9j/4AAQSkZJRgABAQAAAQABAAD/2wCEAAkGBwgHBgkIBwgKCgkLDRYPDQwMDRsUFRAWIB0iIiAdHx8kKDQsJCYxJx8fLT0tMTU3Ojo6Iys/RD84QzQ5OjcBCgoKDQwNGg8PGjclHyU3Nzc3Nzc3Nzc3Nzc3Nzc3Nzc3Nzc3Nzc3Nzc3Nzc3Nzc3Nzc3Nzc3Nzc3Nzc3Nzc3N//AABEIAHcAiwMBEQACEQEDEQH/xAAcAAEAAgIDAQAAAAAAAAAAAAAABAUDBgECCAf/xAA7EAABBAEDAQQGBwcFAQAAAAABAAIDBBEFEiExBhNBURQWIlVhkyMycYGCssEHFTU2dJGxUmJyofAk/8QAGgEBAAMBAQEAAAAAAAAAAAAAAAECBAMFBv/EADARAQACAQIFAwQABAcAAAAAAAABAhEDIQQSEzFRFDJSIjNBYXGh4fAFIyRCgZHR/9oADAMBAAIRAxEAPwD7igICAg0H9tv8jv8A6qL9Vs4H70O3D/ch58K9t6QgICAgICAgICAgINy7Pfwev+L8xWPV98s1/dL0evEYBAQEGg/tt/kd/wDVRfqtnA/eh24f7kPk/YvTqGqVtRqXooxLN3cFSdxwYp37tn3EtAx8V6HEXtSazX+42atW01mJh20XRoI+z+tTXqzXagys6Su2XnumxysY92B4kucPhsKamrM6lYrOyLambRjsyx9mmv7KTf8AwzDUY4G6gLGDh0ZJzF5cMLZPPOR4KJ1/83vt2/qjq/X32c3dGoanptNmlQNh1mOiyy+BucXGEEuLB/rbjOPEdOmErqWpaeb25x/D+hW81mebs41KpSp6L++hRrukea1eGHB7trnVmyySEZ9o5dgDoMnyCUta1+TPmf5lZmbcuXXsoaOsXZIbGl0hLHTsyF/LGOLWgsJGcDBzk8AgjPRNeLacbWnvCdTmpHd00zS4oOz2vWrUWnWJYIo3wOjnZKWF0gaeGu6YPipvebXpWMxn/hFr5tEQ769UgrWZ44qemMqivG5x3/SsLmtG4NDs8F2engvH/wAP19TV062te825p/H0ziZ2zjG8Rjv3dVfq2l0tKkcJ4Lj43E+jTRysMdluR7QeG8ceHPUdFs4PjNbi65pasT/uiYnNZ8TGd/47dvytuvdO0nTIPWStFVinn00fRyX5Ghme8a3OfZAyN3BPkqcNxOvr6OlrXnEXiJ2ztmMzH5z+N/5OOraYmGPTqkViLWWv0rTX2q2nxyxejfSML3PHI5IPsvAwCRxla7WmOX6pxMqzM7b7Sp+19GvQk09ja4q35KofeqtB2xPJO3GehLcEjwyu/D3m0TvmPw66VpnPhY9nv4PX/F+Yrnq++VL+6Xo9eIwCAgINB/bb/I7/AOqi/VbOB+9Dtw/3IfDauoMr6XYpthd3ss0cwnbKQWFmccY/3Hx8vJetbT5rRb8N00zbK39b3zalqF2/SjnderejPjbIY2NYcF2AB1LgXZ83FcvTYrFYntu59HaIiUSp2gNXtQ7XhX3vMjniF0nHtAgtJx9XBIx5ceCvbR5tLp5WnTzTlYdQ1nv7dK1QhdSkpxtjiLJi4jZ9Ug44IU00sVmtpzlNdPETE7ptvtZNqD7jdSpwTVbhjfJAw93slYwMEkZH1SQOeCMHCpHDxXHLO8Kxo47T2Y9L7QVtLkcaulsDHwSRO3TkvfvG0kux4DoAABznKm+ja8fVYtp2t3lH0nVI6dDUaHookGoNZG57p9mxrXBwxxjqOpU6mnMzFs9v1la9JmYnPZfahE2zqpmt6fX9I7yOrGXTvfE+Tu27QQG+RHXHP3r5/h79Lh+TT1Z5cWtO0RaI5pz+fOcY/wDDO6usNA0SdlZsQqxTx2LNUWXPfHnLW7Tt2j62DjJ+rnotmnP+rrbUzzzWa1tyxET2mc75mdsxnEd8JiUq3q7tNu6sL2mte7WImySxtskd2C7fgHb1yP0XTgNKk8PSmlfMaf0xOO+Ns/33UtSbYnPZCrdoKVSlcqVtIDGW4O5kd6SS4+0HZzt8wPh/dbp0bTaJm3b9E6VpmJmUR2tusaOzTdQgjstgBFScuLZK4/0g+LPHaenhhX6WL81Zx5W5MWzC87PfwiD8X5iuOr75c7+56OXiMAgICDQf22/yO/8Aqov1WzgfvQ7cP9yHnwr23pCAgICAg5ABOCcDxOMpP6RLbHdoq0d2WerJYibLJG6XMLT3zGsDTG4E4xwT+L4BfPx/hepbSrTViJxE43n6ZmZnmicZzvH722ndTEoLNToU6+6gJRJvEpryQjYX5OAX787WgnbwOeT8NM8JxGrfGtjHbMTvj87cuM2xvvO20J5ULW9Ri1CSq6KBsIirMic1ucZA8Mk8eS1cFw1uHreLWzm0z/3P6xv5TWMK1bVhBuXZ7+D1/wAX5iser75Zr+6Xo9eIwOkzzHE97WOkc1pIY3GXfAZ4QRYNUqyyNhc50M7ukU7Sxx+wHr92UHWbV6Ne2+taswwSNaHDvZGt3A+WSgX6Gna7RbDdhhuVHEPaHe012OhVq2tWc1lMTMbwq/UTsr7io/LXT1Gt8pW6l/J6idlfcVH5aeo1flJ1L+T1E7K+4qPy09Rq/KTqX8nqJ2V9xUflp6jV+UnUv5PUTsr7io/LT1Gr8pOpfyeonZX3FR+WnqNX5SdS/k9ROyvuKj8tPUavyk6l/J6idlfcVH5aeo1vlJ1L+T1E7K+4qPy09RrfKTqX8nqJ2V9xUflp6jV+UnUv5PUTsr7io/LT1Gr8pOpfyeonZX3FR+WnqNX5SdS/lni7I9n4YxHFpNZjB0aG4AUdfU+SOe3leLkqr9cuOpabYlYyZzhE8gxAeyQDySen24KCDXr1ZJ2R/uqeUyZE011m47cHxcT444+KDrNK7Tb1aKeab0VgDR9DvD27Xcl2Ccghoxny65QW2mPlkpRvnaWvcCcObtIGTjI8DjCCUgICAgICAgICAgICAgIIepta2rLYPekwxPcGxyFu72fh4+XkgrKNiJ2oMdWdLNVdIYWTemvkD37C44byC3qM56hAlNirNakdqMjiXRsDGV2uc5xHAA6f+5QWelbPQITHLJK0jO+QYcTnnI8Oc8eCCYgICAgICAgICAgICAgII+oDNGwO97n6J30ucbOOufggr9NtWpBAZ7VWSN7iz2K743OcATxk8dM9EGC7NBH2hgfOasW0AF0hIeRsedw5AAGMZIPU9EFlo72SafFJGxrWP3ObtJwQXHnnz6/egmoCAgICAgICAgICAgICDBfi7+jYh2l/eRubtDtucjGM+CCjouDLsbNRtysla580cMsIZvdtOTuBIdgZ4CDi3fp3LjmP1FscLGtdHtha8E85JLmnB+HCC9pOD60bmzGdpbkSEAbvjwgzoCAgICAgICAgICAgICCJqHe9xJsfGyPu373vkLNvHBBHT7fBBUaJLA221kP7v3SZ3Pike+R+Bn6zhz95QTbdqajce4xGeKVrdgEzGlpGc8OI4PHI+KCVpglFKLv3h0hGSWu3AZOcZ8cdM/BBLQEBAQEBAQEBAQEBAQEELV3MNGaCTcBOx0YLYnSYyCOQ3n/CCHptu2+xHDYvV5PZJLDSkhe/A6gudj7cBBF1aWCpqb5bLdJLZY249Nstjfxnplp4QXWnPZLShfEIQxzQQIHhzB/xIAyEElAQEBAQEBAQEBAQEBAQRrclpjW+iV45nE8iSXuwB/Y5QRAy/Zt1n2q8EEcDy/2JjI5x2luPqjA9pBCsW6M5lmpzume9zC10NV8zQW8YJaOWnpjPHKC10pjo6EDXl24N53M2Y56YOcAdMZQTEBAQEBAQEBAQEBAQEBBgvGYU5zVAM4jd3QPi7HH/AGgqdOtzyywwMdck2zPMj7EJZ9HtOMktAzkjgf4QV89ytLI51aEaS/PNi090B+3YOHfiIQbJp7t1OF3pLbWWA9+zGJPiMcIJKAgICAgICAgICAgICAgg6rPIytJFAybvpI3CN0bc7TjgoINVhAD4a+ossbHbRalc5gdg43e1hBkh1kvmmiko2wYw3gRZIyOc4KC0geJImvDHMDhna5uCPtCDIgICAgICAgICAgICAgIK3Uop5blP0eUROaX5eWB2BjyQZYILrJg6e62VniwQBuePPKCs1eSpBeL9V78xPY0VyyRwAPORgEe105PwQWuld96BD6Tu73bzuOTjwyR1OMZQS0BAQEBAQEBAQEBAQE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30" name="Picture 6" descr="http://www.maths.manchester.ac.uk/~dabrahams/piccies/UoM_logo.gif"/>
          <p:cNvPicPr>
            <a:picLocks noChangeAspect="1" noChangeArrowheads="1"/>
          </p:cNvPicPr>
          <p:nvPr/>
        </p:nvPicPr>
        <p:blipFill>
          <a:blip r:embed="rId2" cstate="print"/>
          <a:srcRect/>
          <a:stretch>
            <a:fillRect/>
          </a:stretch>
        </p:blipFill>
        <p:spPr bwMode="auto">
          <a:xfrm>
            <a:off x="0" y="1"/>
            <a:ext cx="2147963" cy="1844823"/>
          </a:xfrm>
          <a:prstGeom prst="rect">
            <a:avLst/>
          </a:prstGeom>
          <a:noFill/>
        </p:spPr>
      </p:pic>
      <p:sp>
        <p:nvSpPr>
          <p:cNvPr id="1032" name="AutoShape 8" descr="data:image/jpeg;base64,/9j/4AAQSkZJRgABAQAAAQABAAD/2wCEAAkGBwgHBgkIBwgKCgkLDRYPDQwMDRsUFRAWIB0iIiAdHx8kKDQsJCYxJx8fLT0tMTU3Ojo6Iys/RD84QzQ5OjcBCgoKDQwNGg8PGjclHyU3Nzc3Nzc3Nzc3Nzc3Nzc3Nzc3Nzc3Nzc3Nzc3Nzc3Nzc3Nzc3Nzc3Nzc3Nzc3Nzc3N//AABEIALoAmwMBIgACEQEDEQH/xAAbAAABBQEBAAAAAAAAAAAAAAACAAEDBAUGB//EAD0QAAEDAgQCBQkGBQUAAAAAAAEAAgMEEQUSITFBUQYTImGBFCMycXORobGyNEJSYsHRFSRTcpIzQ6Lw8f/EABkBAQEBAQEBAAAAAAAAAAAAAAABAwIEBf/EACARAQEAAgICAwEBAAAAAAAAAAABAhEDIQQSEzFBMgX/2gAMAwEAAhEDEQA/APIKp7pKmRziScx3N+KiJUkus0h5uJ+KBbBBzuBI8U5c9xu5xJ5k3TJIHD3D7x8EXWP/ABO95QJIohI8G4c73lP1sh/3H/5FAnTQLO/i9x8Ug5w9FxHihCdUPnfwe4epxSzyf1H/AORTJIC66b+tJ/mUwe/MHZiXDmU1krKaDySPkOZ5JNra8kGqchJUNd34j70jc7klOmRDhzm+i4j1GyMTzNFhJJb+8qNJFFJ/qv8AWUKOUWlf/cUIRDJ7JJIFZJJJFJOEwCNkbnuysBc47NG5Q0FKy2aXAZpI+sldl/KBqimwhkd8znAt3JXHyY7detYqQWhJhrizPC/TkVRfG5jrOBHrXUsprQSnSCdVAlCjTWQCUk9krIaCknKayIkqBaeUcnuHxQBS1A/mZvaO+aEBA1krJ09kUNkrIrJ7IGY0uNgF2/RzAXiOzo/OPAu/l3Bc3gEMc2KU7JfRLtV69hM0czg4MAA0A7l5+bL8aYTtTbgb2tjNhZouNLWWTiOAzVEg7BBLr5R+q9CbldFlDBZDJC3J6IuLkry49NbHm1R0bdTRtBdd530XM4vhzGOLeLePevU8UADXXXC48xphe7YuFwt8Mu2eUcNa6VkTRulZetmGyVkQTIBslZEQmKACE3gjSsiJarWrqOXWv+oqMBSVA/mZ/aO+aCyKScJAXRAIpBt0+XgnGnBStaDYlTYmw28dbTluhLgF6Zh2IQ4fDHHJ6RAOgJXnuEhrsRhz2G5HrsuuxDBqquETqeodDEGAOc09orz591rht0UHS6mdP5O1ssb727bC3Me66kx/pEMOysma5xcLhreKy8NwKOkhgfJNLK+MggyOuS4HdWMbpoK+s6qpzZALAtNrXCykm22mZX9JhNTm1K5oItckaLmq6s8ohv8AdOnqWpWdDoY8/kT5GzX0c53/AELIq6d2HF0U5DvldayT8ZWX9c+4APfbbNogKs1LxNM45A3TS3NQ5bL0RkiI1TFGQlZVEaSIhCiFZP2eIKXBOCbbBBJU/aZvav8ADVRhST/ap/aO+ZQ2UCAsjaELUbdEqiACPQBCOaK9+C5VPQOArICQSM4Hv0XqeDO6uFsRALRpryXlNNL1M8cpHoODvcvR8JqOsyPbI14f2hIzZyy5W3FZtq43PU0sET6GldN2+01nDv8AUuXgx2evxprG0/pEAkX7PNdDNiVZnkZTUrXNYLddLJkaT8/gs92I1rCZWUlJJfbqZgXeNwFlj9t2tXSGGF1iC5vErzXHJXz1EhedBouyxHETJQl8kbo3keg4a3XB1s2aYgi5LrrTj+2fJelPqi1ovvZRuBV6U57m1uKqvC2leeoi3khKltomIXW0REXQ2RlMVUCdkyI7ImxktBAJCiDqRasqPauH/IoDvZSVZvW1HDzz/qKj3KLD7IhqknAUB6WSGlyhQymzLIHvc2voV13QavLqb+FTljTPITRSuNgyXjGT+F1vA25rjIzotroqaaonmw+s9CezmHYtcDuDuCuOT6SXV3Hdtq2GR1Li0bqWZmjo5ez7uajlnwyGPPE9gdwDXrN6XY/W09DT0ON4XFWOY0iDEhKWOd3mw32zDY7rjBjL/uxNb8Vjjh7dxv8ANrquhxbEDPqTZgVfo3hL8YxJ73A9TFHmcbba2CyqfEqDr2SV0dVM0bsiLWj4ro4en1JQwPjwrAYqeMkEl87i5xHOwWnrZ9M8s5VPpDh38PrWNDSGSRhzbjwP6LHezVWMY6UVGNzxmeCCGGIWa2PUi+/aO6jGrRbZdSWEu1dzbKF6tSEW0VYm5XURGU26NyjvZdIY2U8Lj1Y15qq5yswAmIac+PelQqj7ZUe2f9RQDdFP9rqPav8AmUwRRDYJXtuQFC6XXRREkncppNppJeDdlEHFx1uhTjdVzR35FFTzOp6iOZhs5hvdRpilXb1yIxYlg4jnaJI5GBzfELzPpDhgwzETEz/Tc0Ob3cx7/gQuz6BV4qMONJI7twHS/EFXcf6PMxIxvy5iy4IvYgG37L5XH5OPBy3jza3C5Y+0eWW5cVrw4O+PC311ZI2BhHYa4Xc88LetblP0PaMRg6ydxgDs0sbx2iBsARwKzOmVeanFXU0brw0oytHAu4/t4Fe2c3tnMMWfrqbc8zRaeHz5mdU70h6Pq5LNsWuIItZHG90bg9u7dVvUx6acmygy6qZsjJmZmG/NV3vFyuY7ppH8FWc5HK5Vy5dOLTly06KQNpmC7eO47ysi6sxyFjA0A+FkqLdSLVdRfcyvJ7tSVVkfe4Gys4i7+cqfav8AqKppHVpk6ZK6rk6QS4JkBJFIJig3+hdUYMXEd7CUWvyPBeotN2B3vC8Xw+byethl2yuB+K9goJxNRB4Orgvjf6nD7WZPRw5a6RVwczPO3ZsZBG+vBef1WDFgqJpSSRZpcfvPcb38Au9lfeMtIWHWhz4nxGxD5QQNr9m367LjweTKdLy6rk+k+GR4dVQ9TfI9liTzCxiu56asZPhjpGFrnQyNItrcHT9Vwt19Xx8/bDdefLo7XOb6Jt6kXWE7qMmyQK2TZ3OuoynJ1TEqoZadFSNmpmP53581mLYw42o47Zxqdj3nuXNqxTrT/NTC5PnHb+tVyVJWG9VN7R3zKhuqWiukdkwSOiqDB0STDZM46ICa4Jyo2hGNEDjQg8l6Z0arBJh0JN9W2XmV11fROta2LqHus4Hs99zt3H5rz+ThcsOneN06qrqHNacltXi5J9ELGxKo8/HC0HO6QDha+58ALfDws10kksThTtuSOB/VZeGAV2PSzu0pKcFrHH7zu74+AXj4MfXG5O8qtYpEHYfUB18pYRdcFfTUL0nGCzyN4Fmsc3QuXm8gs8r1+N/LPIDt0gkU2y9DkiUySSBLZwz7FH63fMrGW/hDGHD4i5wBu7j+YrmrGNV/a5/aO+oqIKas+2VHtX/UVCukPxSKZIoCBskTcJt0rICGgTgoCdEwNkEhV3CSOvN5Cwluh/fmqF1JA5wc0s9JSrHXMxV8MdnN6yZ4swF182v/AKrmHVLKiAPheDm1y2sb/uuULjTxvkLy6okYWi4GgP7oaGR9DMXFzmjLZ1uPJZfFF218ajkf5xz3EX25dy5qQWkdfda02JPnaW9aSPzBZU584StMJZCoihREoV05JJJJAltYY4eRR9m+ruPeVirewmLNQRm3F31Fc5LGTX38snJDReRx7ItxVdSTm9RKeb3fNRrqISSSSB7pJkkDpJk6BBTQvEZDiASNQDsoUQ0QTB7nPzvcXO5k3TyvMhBcdtu5Q30TZjZF2MlC43Q3TEohikkkgSSSSBLpsEaP4ZFcHd3P8RXMrocHeBh0QPN31Fc5LGHUZjM/MSSHEanvUdtbLoamnh8qk8zH6TvuhVOpisPNs9IfdHNWU0yct0rdy0KhjA4ANaPUO8KTqo88Xm26uHBNmmXbW1k+Q75TbnZa1TDE2oDWxsAuNA0KjIT1+S/ZGzeATYrAG+yVjeyskDK3TiUmAEuuAqK9jyTgFXAxuZ3ZHDh+VBI1ojZoPcm0V7JZVKEQCqyIMqEtU5SQ0r2KVjyU5CewtsoivlPJMrJ1AvyQFBEGnext6lvYVSufQRu11LvqKzqR72PjyPc3U7G3BdDhRPkEXj8yuMnWM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data:image/jpeg;base64,/9j/4AAQSkZJRgABAQAAAQABAAD/2wCEAAkGBwgHBgkIBwgKCgkLDRYPDQwMDRsUFRAWIB0iIiAdHx8kKDQsJCYxJx8fLT0tMTU3Ojo6Iys/RD84QzQ5OjcBCgoKDQwNGg8PGjclHyU3Nzc3Nzc3Nzc3Nzc3Nzc3Nzc3Nzc3Nzc3Nzc3Nzc3Nzc3Nzc3Nzc3Nzc3Nzc3Nzc3N//AABEIALoAmwMBIgACEQEDEQH/xAAbAAABBQEBAAAAAAAAAAAAAAACAAEDBAUGB//EAD0QAAEDAgQCBQkGBQUAAAAAAAEAAgMEEQUSITFBUQYTImGBFCMycXORobGyNEJSYsHRFSRTcpIzQ6Lw8f/EABkBAQEBAQEBAAAAAAAAAAAAAAABAwIEBf/EACARAQEAAgICAwEBAAAAAAAAAAABAhEDIQQSEzFBMgX/2gAMAwEAAhEDEQA/APIKp7pKmRziScx3N+KiJUkus0h5uJ+KBbBBzuBI8U5c9xu5xJ5k3TJIHD3D7x8EXWP/ABO95QJIohI8G4c73lP1sh/3H/5FAnTQLO/i9x8Ug5w9FxHihCdUPnfwe4epxSzyf1H/AORTJIC66b+tJ/mUwe/MHZiXDmU1krKaDySPkOZ5JNra8kGqchJUNd34j70jc7klOmRDhzm+i4j1GyMTzNFhJJb+8qNJFFJ/qv8AWUKOUWlf/cUIRDJ7JJIFZJJJFJOEwCNkbnuysBc47NG5Q0FKy2aXAZpI+sldl/KBqimwhkd8znAt3JXHyY7detYqQWhJhrizPC/TkVRfG5jrOBHrXUsprQSnSCdVAlCjTWQCUk9krIaCknKayIkqBaeUcnuHxQBS1A/mZvaO+aEBA1krJ09kUNkrIrJ7IGY0uNgF2/RzAXiOzo/OPAu/l3Bc3gEMc2KU7JfRLtV69hM0czg4MAA0A7l5+bL8aYTtTbgb2tjNhZouNLWWTiOAzVEg7BBLr5R+q9CbldFlDBZDJC3J6IuLkry49NbHm1R0bdTRtBdd530XM4vhzGOLeLePevU8UADXXXC48xphe7YuFwt8Mu2eUcNa6VkTRulZetmGyVkQTIBslZEQmKACE3gjSsiJarWrqOXWv+oqMBSVA/mZ/aO+aCyKScJAXRAIpBt0+XgnGnBStaDYlTYmw28dbTluhLgF6Zh2IQ4fDHHJ6RAOgJXnuEhrsRhz2G5HrsuuxDBqquETqeodDEGAOc09orz591rht0UHS6mdP5O1ssb727bC3Me66kx/pEMOysma5xcLhreKy8NwKOkhgfJNLK+MggyOuS4HdWMbpoK+s6qpzZALAtNrXCykm22mZX9JhNTm1K5oItckaLmq6s8ohv8AdOnqWpWdDoY8/kT5GzX0c53/AELIq6d2HF0U5DvldayT8ZWX9c+4APfbbNogKs1LxNM45A3TS3NQ5bL0RkiI1TFGQlZVEaSIhCiFZP2eIKXBOCbbBBJU/aZvav8ADVRhST/ap/aO+ZQ2UCAsjaELUbdEqiACPQBCOaK9+C5VPQOArICQSM4Hv0XqeDO6uFsRALRpryXlNNL1M8cpHoODvcvR8JqOsyPbI14f2hIzZyy5W3FZtq43PU0sET6GldN2+01nDv8AUuXgx2evxprG0/pEAkX7PNdDNiVZnkZTUrXNYLddLJkaT8/gs92I1rCZWUlJJfbqZgXeNwFlj9t2tXSGGF1iC5vErzXHJXz1EhedBouyxHETJQl8kbo3keg4a3XB1s2aYgi5LrrTj+2fJelPqi1ovvZRuBV6U57m1uKqvC2leeoi3khKltomIXW0REXQ2RlMVUCdkyI7ImxktBAJCiDqRasqPauH/IoDvZSVZvW1HDzz/qKj3KLD7IhqknAUB6WSGlyhQymzLIHvc2voV13QavLqb+FTljTPITRSuNgyXjGT+F1vA25rjIzotroqaaonmw+s9CezmHYtcDuDuCuOT6SXV3Hdtq2GR1Li0bqWZmjo5ez7uajlnwyGPPE9gdwDXrN6XY/W09DT0ON4XFWOY0iDEhKWOd3mw32zDY7rjBjL/uxNb8Vjjh7dxv8ANrquhxbEDPqTZgVfo3hL8YxJ73A9TFHmcbba2CyqfEqDr2SV0dVM0bsiLWj4ro4en1JQwPjwrAYqeMkEl87i5xHOwWnrZ9M8s5VPpDh38PrWNDSGSRhzbjwP6LHezVWMY6UVGNzxmeCCGGIWa2PUi+/aO6jGrRbZdSWEu1dzbKF6tSEW0VYm5XURGU26NyjvZdIY2U8Lj1Y15qq5yswAmIac+PelQqj7ZUe2f9RQDdFP9rqPav8AmUwRRDYJXtuQFC6XXRREkncppNppJeDdlEHFx1uhTjdVzR35FFTzOp6iOZhs5hvdRpilXb1yIxYlg4jnaJI5GBzfELzPpDhgwzETEz/Tc0Ob3cx7/gQuz6BV4qMONJI7twHS/EFXcf6PMxIxvy5iy4IvYgG37L5XH5OPBy3jza3C5Y+0eWW5cVrw4O+PC311ZI2BhHYa4Xc88LetblP0PaMRg6ydxgDs0sbx2iBsARwKzOmVeanFXU0brw0oytHAu4/t4Fe2c3tnMMWfrqbc8zRaeHz5mdU70h6Pq5LNsWuIItZHG90bg9u7dVvUx6acmygy6qZsjJmZmG/NV3vFyuY7ppH8FWc5HK5Vy5dOLTly06KQNpmC7eO47ysi6sxyFjA0A+FkqLdSLVdRfcyvJ7tSVVkfe4Gys4i7+cqfav8AqKppHVpk6ZK6rk6QS4JkBJFIJig3+hdUYMXEd7CUWvyPBeotN2B3vC8Xw+byethl2yuB+K9goJxNRB4Orgvjf6nD7WZPRw5a6RVwczPO3ZsZBG+vBef1WDFgqJpSSRZpcfvPcb38Au9lfeMtIWHWhz4nxGxD5QQNr9m367LjweTKdLy6rk+k+GR4dVQ9TfI9liTzCxiu56asZPhjpGFrnQyNItrcHT9Vwt19Xx8/bDdefLo7XOb6Jt6kXWE7qMmyQK2TZ3OuoynJ1TEqoZadFSNmpmP53581mLYw42o47Zxqdj3nuXNqxTrT/NTC5PnHb+tVyVJWG9VN7R3zKhuqWiukdkwSOiqDB0STDZM46ICa4Jyo2hGNEDjQg8l6Z0arBJh0JN9W2XmV11fROta2LqHus4Hs99zt3H5rz+ThcsOneN06qrqHNacltXi5J9ELGxKo8/HC0HO6QDha+58ALfDws10kksThTtuSOB/VZeGAV2PSzu0pKcFrHH7zu74+AXj4MfXG5O8qtYpEHYfUB18pYRdcFfTUL0nGCzyN4Fmsc3QuXm8gs8r1+N/LPIDt0gkU2y9DkiUySSBLZwz7FH63fMrGW/hDGHD4i5wBu7j+YrmrGNV/a5/aO+oqIKas+2VHtX/UVCukPxSKZIoCBskTcJt0rICGgTgoCdEwNkEhV3CSOvN5Cwluh/fmqF1JA5wc0s9JSrHXMxV8MdnN6yZ4swF182v/AKrmHVLKiAPheDm1y2sb/uuULjTxvkLy6okYWi4GgP7oaGR9DMXFzmjLZ1uPJZfFF218ajkf5xz3EX25dy5qQWkdfda02JPnaW9aSPzBZU584StMJZCoihREoV05JJJJAltYY4eRR9m+ruPeVirewmLNQRm3F31Fc5LGTX38snJDReRx7ItxVdSTm9RKeb3fNRrqISSSSB7pJkkDpJk6BBTQvEZDiASNQDsoUQ0QTB7nPzvcXO5k3TyvMhBcdtu5Q30TZjZF2MlC43Q3TEohikkkgSSSSBLpsEaP4ZFcHd3P8RXMrocHeBh0QPN31Fc5LGHUZjM/MSSHEanvUdtbLoamnh8qk8zH6TvuhVOpisPNs9IfdHNWU0yct0rdy0KhjA4ANaPUO8KTqo88Xm26uHBNmmXbW1k+Q75TbnZa1TDE2oDWxsAuNA0KjIT1+S/ZGzeATYrAG+yVjeyskDK3TiUmAEuuAqK9jyTgFXAxuZ3ZHDh+VBI1ojZoPcm0V7JZVKEQCqyIMqEtU5SQ0r2KVjyU5CewtsoivlPJMrJ1AvyQFBEGnext6lvYVSufQRu11LvqKzqR72PjyPc3U7G3BdDhRPkEXj8yuMnWM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 (2)</a:t>
            </a:r>
            <a:endParaRPr lang="en-GB" dirty="0"/>
          </a:p>
        </p:txBody>
      </p:sp>
      <p:sp>
        <p:nvSpPr>
          <p:cNvPr id="3" name="Content Placeholder 2"/>
          <p:cNvSpPr>
            <a:spLocks noGrp="1"/>
          </p:cNvSpPr>
          <p:nvPr>
            <p:ph idx="1"/>
          </p:nvPr>
        </p:nvSpPr>
        <p:spPr>
          <a:xfrm>
            <a:off x="457200" y="1600200"/>
            <a:ext cx="6275040" cy="4525963"/>
          </a:xfrm>
        </p:spPr>
        <p:txBody>
          <a:bodyPr>
            <a:normAutofit fontScale="85000" lnSpcReduction="20000"/>
          </a:bodyPr>
          <a:lstStyle/>
          <a:p>
            <a:r>
              <a:rPr lang="en-GB" dirty="0" smtClean="0"/>
              <a:t>How do we learn new things?</a:t>
            </a:r>
            <a:endParaRPr lang="en-GB" dirty="0"/>
          </a:p>
          <a:p>
            <a:pPr lvl="1"/>
            <a:r>
              <a:rPr lang="en-GB" dirty="0" smtClean="0"/>
              <a:t>To learn something, teach it</a:t>
            </a:r>
          </a:p>
          <a:p>
            <a:pPr lvl="1"/>
            <a:r>
              <a:rPr lang="en-GB" dirty="0" smtClean="0"/>
              <a:t>Doing supports learning</a:t>
            </a:r>
          </a:p>
          <a:p>
            <a:pPr lvl="1"/>
            <a:r>
              <a:rPr lang="en-GB" dirty="0" smtClean="0"/>
              <a:t>Good problems help good learning</a:t>
            </a:r>
          </a:p>
          <a:p>
            <a:r>
              <a:rPr lang="en-GB" dirty="0" smtClean="0"/>
              <a:t>Good students can learn more from each other than they do from their teachers</a:t>
            </a:r>
          </a:p>
          <a:p>
            <a:r>
              <a:rPr lang="en-GB" dirty="0" smtClean="0"/>
              <a:t>Learning as collaboration</a:t>
            </a:r>
          </a:p>
          <a:p>
            <a:pPr marL="0" indent="0">
              <a:buNone/>
            </a:pPr>
            <a:endParaRPr lang="en-GB" dirty="0" smtClean="0"/>
          </a:p>
          <a:p>
            <a:endParaRPr lang="en-GB" dirty="0"/>
          </a:p>
          <a:p>
            <a:r>
              <a:rPr lang="en-GB" dirty="0" smtClean="0"/>
              <a:t>Getting the right feedback at the right time</a:t>
            </a:r>
          </a:p>
          <a:p>
            <a:endParaRPr lang="en-GB" dirty="0"/>
          </a:p>
          <a:p>
            <a:endParaRPr lang="en-GB" dirty="0"/>
          </a:p>
        </p:txBody>
      </p:sp>
      <p:pic>
        <p:nvPicPr>
          <p:cNvPr id="4" name="Picture 6" descr="http://www.maths.manchester.ac.uk/~dabrahams/piccies/UoM_logo.gif"/>
          <p:cNvPicPr>
            <a:picLocks noChangeAspect="1" noChangeArrowheads="1"/>
          </p:cNvPicPr>
          <p:nvPr/>
        </p:nvPicPr>
        <p:blipFill>
          <a:blip r:embed="rId2" cstate="print"/>
          <a:srcRect/>
          <a:stretch>
            <a:fillRect/>
          </a:stretch>
        </p:blipFill>
        <p:spPr bwMode="auto">
          <a:xfrm>
            <a:off x="0" y="1"/>
            <a:ext cx="2147963" cy="1844823"/>
          </a:xfrm>
          <a:prstGeom prst="rect">
            <a:avLst/>
          </a:prstGeom>
          <a:noFill/>
        </p:spPr>
      </p:pic>
      <p:pic>
        <p:nvPicPr>
          <p:cNvPr id="1026" name="Picture 2" descr="http://www.figures.com/forums/attachments/news/140511d1383835510-lego-minifigures-lego-movie-series-1legomoviefigs3.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04248" y="3789040"/>
            <a:ext cx="1923134" cy="180701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Caveats</a:t>
            </a:r>
            <a:endParaRPr lang="en-GB" dirty="0"/>
          </a:p>
        </p:txBody>
      </p:sp>
      <p:sp>
        <p:nvSpPr>
          <p:cNvPr id="3" name="Content Placeholder 2"/>
          <p:cNvSpPr>
            <a:spLocks noGrp="1"/>
          </p:cNvSpPr>
          <p:nvPr>
            <p:ph idx="1"/>
          </p:nvPr>
        </p:nvSpPr>
        <p:spPr/>
        <p:txBody>
          <a:bodyPr/>
          <a:lstStyle/>
          <a:p>
            <a:r>
              <a:rPr lang="en-GB" dirty="0" smtClean="0"/>
              <a:t>Based on teaching at PGT/CPD levels</a:t>
            </a:r>
          </a:p>
          <a:p>
            <a:r>
              <a:rPr lang="en-GB" dirty="0" smtClean="0"/>
              <a:t>Class sizes &lt; 50</a:t>
            </a:r>
          </a:p>
          <a:p>
            <a:endParaRPr lang="en-GB" dirty="0"/>
          </a:p>
          <a:p>
            <a:r>
              <a:rPr lang="en-GB" dirty="0" smtClean="0"/>
              <a:t>I dislike “teaching” and examinations</a:t>
            </a:r>
          </a:p>
          <a:p>
            <a:pPr lvl="1"/>
            <a:r>
              <a:rPr lang="en-GB" dirty="0" smtClean="0"/>
              <a:t>Always believed that our job at the university was to provide students with tools and a framework for taking control of their own learning</a:t>
            </a:r>
          </a:p>
          <a:p>
            <a:endParaRPr lang="en-GB" dirty="0"/>
          </a:p>
        </p:txBody>
      </p:sp>
      <p:pic>
        <p:nvPicPr>
          <p:cNvPr id="4" name="Picture 6" descr="http://www.maths.manchester.ac.uk/~dabrahams/piccies/UoM_logo.gif"/>
          <p:cNvPicPr>
            <a:picLocks noChangeAspect="1" noChangeArrowheads="1"/>
          </p:cNvPicPr>
          <p:nvPr/>
        </p:nvPicPr>
        <p:blipFill>
          <a:blip r:embed="rId2" cstate="print"/>
          <a:srcRect/>
          <a:stretch>
            <a:fillRect/>
          </a:stretch>
        </p:blipFill>
        <p:spPr bwMode="auto">
          <a:xfrm>
            <a:off x="0" y="1"/>
            <a:ext cx="2147963" cy="184482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556792"/>
            <a:ext cx="7848872" cy="4320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323528" y="1556792"/>
            <a:ext cx="3960440" cy="43204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7200" y="274638"/>
            <a:ext cx="8229600" cy="634082"/>
          </a:xfrm>
        </p:spPr>
        <p:txBody>
          <a:bodyPr>
            <a:normAutofit fontScale="90000"/>
          </a:bodyPr>
          <a:lstStyle/>
          <a:p>
            <a:r>
              <a:rPr lang="en-GB" dirty="0" smtClean="0"/>
              <a:t>Strategy</a:t>
            </a:r>
            <a:endParaRPr lang="en-GB" dirty="0"/>
          </a:p>
        </p:txBody>
      </p:sp>
      <p:sp>
        <p:nvSpPr>
          <p:cNvPr id="3" name="Content Placeholder 2"/>
          <p:cNvSpPr>
            <a:spLocks noGrp="1"/>
          </p:cNvSpPr>
          <p:nvPr>
            <p:ph idx="1"/>
          </p:nvPr>
        </p:nvSpPr>
        <p:spPr/>
        <p:txBody>
          <a:bodyPr/>
          <a:lstStyle/>
          <a:p>
            <a:endParaRPr lang="en-GB" dirty="0"/>
          </a:p>
        </p:txBody>
      </p:sp>
      <p:sp>
        <p:nvSpPr>
          <p:cNvPr id="6" name="Rectangle 5"/>
          <p:cNvSpPr/>
          <p:nvPr/>
        </p:nvSpPr>
        <p:spPr>
          <a:xfrm>
            <a:off x="323528" y="1556792"/>
            <a:ext cx="396044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Framing</a:t>
            </a:r>
            <a:endParaRPr lang="en-GB" dirty="0"/>
          </a:p>
        </p:txBody>
      </p:sp>
      <p:sp>
        <p:nvSpPr>
          <p:cNvPr id="7" name="Rectangle 6"/>
          <p:cNvSpPr/>
          <p:nvPr/>
        </p:nvSpPr>
        <p:spPr>
          <a:xfrm>
            <a:off x="4283968" y="1556792"/>
            <a:ext cx="3888432"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Application</a:t>
            </a:r>
          </a:p>
        </p:txBody>
      </p:sp>
      <p:sp>
        <p:nvSpPr>
          <p:cNvPr id="8" name="Rectangle 7"/>
          <p:cNvSpPr/>
          <p:nvPr/>
        </p:nvSpPr>
        <p:spPr>
          <a:xfrm>
            <a:off x="323528" y="2132856"/>
            <a:ext cx="2016224" cy="374441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t>Reading on line material</a:t>
            </a:r>
          </a:p>
          <a:p>
            <a:pPr algn="ctr"/>
            <a:r>
              <a:rPr lang="en-GB" dirty="0" smtClean="0"/>
              <a:t>(cast list)</a:t>
            </a:r>
          </a:p>
        </p:txBody>
      </p:sp>
      <p:sp>
        <p:nvSpPr>
          <p:cNvPr id="9" name="Rectangle 8"/>
          <p:cNvSpPr/>
          <p:nvPr/>
        </p:nvSpPr>
        <p:spPr>
          <a:xfrm>
            <a:off x="4283968" y="2132856"/>
            <a:ext cx="1944216" cy="374441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Group work on the scenario</a:t>
            </a:r>
          </a:p>
          <a:p>
            <a:pPr algn="ctr"/>
            <a:endParaRPr lang="en-GB" sz="1400" dirty="0" smtClean="0"/>
          </a:p>
          <a:p>
            <a:pPr algn="ctr">
              <a:buFont typeface="Arial" pitchFamily="34" charset="0"/>
              <a:buChar char="•"/>
            </a:pPr>
            <a:r>
              <a:rPr lang="en-GB" sz="1400" dirty="0" smtClean="0"/>
              <a:t>Staged as mini “learning sprints”</a:t>
            </a:r>
          </a:p>
          <a:p>
            <a:pPr algn="ctr">
              <a:buFont typeface="Arial" pitchFamily="34" charset="0"/>
              <a:buChar char="•"/>
            </a:pPr>
            <a:r>
              <a:rPr lang="en-GB" sz="1400" dirty="0" smtClean="0"/>
              <a:t>Very clear learning objectives for each sprint</a:t>
            </a:r>
          </a:p>
          <a:p>
            <a:pPr algn="ctr">
              <a:buFont typeface="Arial" pitchFamily="34" charset="0"/>
              <a:buChar char="•"/>
            </a:pPr>
            <a:r>
              <a:rPr lang="en-GB" sz="1400" dirty="0" smtClean="0"/>
              <a:t>Structured and regular formative feedback</a:t>
            </a:r>
          </a:p>
          <a:p>
            <a:pPr algn="ctr">
              <a:buFont typeface="Arial" pitchFamily="34" charset="0"/>
              <a:buChar char="•"/>
            </a:pPr>
            <a:r>
              <a:rPr lang="en-GB" sz="1400" dirty="0" smtClean="0"/>
              <a:t>Summative feedback on </a:t>
            </a:r>
            <a:r>
              <a:rPr lang="en-GB" sz="1400" dirty="0" err="1" smtClean="0"/>
              <a:t>groupwork</a:t>
            </a:r>
            <a:endParaRPr lang="en-GB" sz="1400" dirty="0" smtClean="0"/>
          </a:p>
          <a:p>
            <a:pPr algn="ctr">
              <a:buFont typeface="Arial" pitchFamily="34" charset="0"/>
              <a:buChar char="•"/>
            </a:pPr>
            <a:endParaRPr lang="en-GB" dirty="0"/>
          </a:p>
        </p:txBody>
      </p:sp>
      <p:sp>
        <p:nvSpPr>
          <p:cNvPr id="10" name="Rectangle 9"/>
          <p:cNvSpPr/>
          <p:nvPr/>
        </p:nvSpPr>
        <p:spPr>
          <a:xfrm>
            <a:off x="6228184" y="2132856"/>
            <a:ext cx="1944216" cy="3744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Assessed scenario</a:t>
            </a:r>
          </a:p>
          <a:p>
            <a:pPr algn="ctr"/>
            <a:endParaRPr lang="en-GB" dirty="0" smtClean="0"/>
          </a:p>
          <a:p>
            <a:pPr algn="ctr"/>
            <a:r>
              <a:rPr lang="en-GB" dirty="0" smtClean="0"/>
              <a:t>Typically individual work based on the group work, or a related new scenario</a:t>
            </a:r>
          </a:p>
          <a:p>
            <a:pPr algn="ctr"/>
            <a:endParaRPr lang="en-GB" dirty="0"/>
          </a:p>
        </p:txBody>
      </p:sp>
      <p:sp>
        <p:nvSpPr>
          <p:cNvPr id="14" name="Rectangle 13"/>
          <p:cNvSpPr/>
          <p:nvPr/>
        </p:nvSpPr>
        <p:spPr>
          <a:xfrm>
            <a:off x="2339751" y="2132856"/>
            <a:ext cx="1944215" cy="374441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t>Lectures</a:t>
            </a:r>
          </a:p>
          <a:p>
            <a:pPr algn="ctr"/>
            <a:r>
              <a:rPr lang="en-GB" dirty="0" smtClean="0"/>
              <a:t>(relationships and linkages)</a:t>
            </a:r>
          </a:p>
        </p:txBody>
      </p:sp>
      <p:pic>
        <p:nvPicPr>
          <p:cNvPr id="15" name="Picture 6" descr="http://www.maths.manchester.ac.uk/~dabrahams/piccies/UoM_logo.gif"/>
          <p:cNvPicPr>
            <a:picLocks noChangeAspect="1" noChangeArrowheads="1"/>
          </p:cNvPicPr>
          <p:nvPr/>
        </p:nvPicPr>
        <p:blipFill>
          <a:blip r:embed="rId3" cstate="print"/>
          <a:srcRect/>
          <a:stretch>
            <a:fillRect/>
          </a:stretch>
        </p:blipFill>
        <p:spPr bwMode="auto">
          <a:xfrm>
            <a:off x="0" y="1"/>
            <a:ext cx="2147963" cy="1844823"/>
          </a:xfrm>
          <a:prstGeom prst="rect">
            <a:avLst/>
          </a:prstGeom>
          <a:noFill/>
        </p:spPr>
      </p:pic>
      <p:cxnSp>
        <p:nvCxnSpPr>
          <p:cNvPr id="12" name="Straight Connector 11"/>
          <p:cNvCxnSpPr/>
          <p:nvPr/>
        </p:nvCxnSpPr>
        <p:spPr>
          <a:xfrm>
            <a:off x="4283968" y="1124744"/>
            <a:ext cx="0" cy="4752528"/>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23528" y="1124744"/>
            <a:ext cx="1944216"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600" dirty="0" smtClean="0"/>
              <a:t>First time through</a:t>
            </a:r>
            <a:endParaRPr lang="en-GB" sz="1600" dirty="0"/>
          </a:p>
        </p:txBody>
      </p:sp>
      <p:sp>
        <p:nvSpPr>
          <p:cNvPr id="17" name="Rectangle 16"/>
          <p:cNvSpPr/>
          <p:nvPr/>
        </p:nvSpPr>
        <p:spPr>
          <a:xfrm>
            <a:off x="2267744" y="1124744"/>
            <a:ext cx="2016224"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600" dirty="0" smtClean="0"/>
              <a:t>Second time through</a:t>
            </a:r>
            <a:endParaRPr lang="en-GB" sz="1600" dirty="0"/>
          </a:p>
        </p:txBody>
      </p:sp>
      <p:sp>
        <p:nvSpPr>
          <p:cNvPr id="18" name="Rectangle 17"/>
          <p:cNvSpPr/>
          <p:nvPr/>
        </p:nvSpPr>
        <p:spPr>
          <a:xfrm>
            <a:off x="4283968" y="1124744"/>
            <a:ext cx="1944216"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600" dirty="0" smtClean="0"/>
              <a:t>Third time through</a:t>
            </a:r>
            <a:endParaRPr lang="en-GB" sz="1600" dirty="0"/>
          </a:p>
        </p:txBody>
      </p:sp>
      <p:sp>
        <p:nvSpPr>
          <p:cNvPr id="19" name="Rectangle 18"/>
          <p:cNvSpPr/>
          <p:nvPr/>
        </p:nvSpPr>
        <p:spPr>
          <a:xfrm>
            <a:off x="6228184" y="1124744"/>
            <a:ext cx="1944216"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600" dirty="0" smtClean="0"/>
              <a:t>Assessment</a:t>
            </a:r>
            <a:endParaRPr lang="en-GB" sz="1600" dirty="0"/>
          </a:p>
        </p:txBody>
      </p:sp>
      <p:sp>
        <p:nvSpPr>
          <p:cNvPr id="20" name="Right Arrow 19"/>
          <p:cNvSpPr/>
          <p:nvPr/>
        </p:nvSpPr>
        <p:spPr>
          <a:xfrm>
            <a:off x="539552" y="6021288"/>
            <a:ext cx="74888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2195736" y="6237312"/>
            <a:ext cx="309634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Learning taxonomy levels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3.unisa.edu.au/gradquals/images/Bloom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908720"/>
            <a:ext cx="7594452" cy="5220668"/>
          </a:xfrm>
          <a:prstGeom prst="rect">
            <a:avLst/>
          </a:prstGeom>
          <a:noFill/>
          <a:extLst>
            <a:ext uri="{909E8E84-426E-40DD-AFC4-6F175D3DCCD1}">
              <a14:hiddenFill xmlns:a14="http://schemas.microsoft.com/office/drawing/2010/main" xmlns="">
                <a:solidFill>
                  <a:srgbClr val="FFFFFF"/>
                </a:solidFill>
              </a14:hiddenFill>
            </a:ext>
          </a:extLst>
        </p:spPr>
      </p:pic>
      <p:sp>
        <p:nvSpPr>
          <p:cNvPr id="2" name="Down Arrow 1"/>
          <p:cNvSpPr/>
          <p:nvPr/>
        </p:nvSpPr>
        <p:spPr>
          <a:xfrm flipV="1">
            <a:off x="755576" y="3861048"/>
            <a:ext cx="288032" cy="21602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Down Arrow 3"/>
          <p:cNvSpPr/>
          <p:nvPr/>
        </p:nvSpPr>
        <p:spPr>
          <a:xfrm flipV="1">
            <a:off x="1943708" y="1406974"/>
            <a:ext cx="288032" cy="2520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2"/>
          <p:cNvSpPr/>
          <p:nvPr/>
        </p:nvSpPr>
        <p:spPr>
          <a:xfrm>
            <a:off x="1115616" y="3980824"/>
            <a:ext cx="1296144" cy="1202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Self study and lectures</a:t>
            </a:r>
            <a:endParaRPr lang="en-GB" dirty="0"/>
          </a:p>
        </p:txBody>
      </p:sp>
      <p:sp>
        <p:nvSpPr>
          <p:cNvPr id="6" name="Rectangle 5"/>
          <p:cNvSpPr/>
          <p:nvPr/>
        </p:nvSpPr>
        <p:spPr>
          <a:xfrm>
            <a:off x="2339752" y="1340768"/>
            <a:ext cx="1296144" cy="1202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Scenarios and </a:t>
            </a:r>
            <a:r>
              <a:rPr lang="en-GB" dirty="0" err="1" smtClean="0"/>
              <a:t>groupwork</a:t>
            </a:r>
            <a:endParaRPr lang="en-GB" dirty="0"/>
          </a:p>
        </p:txBody>
      </p:sp>
      <p:sp>
        <p:nvSpPr>
          <p:cNvPr id="7" name="TextBox 6"/>
          <p:cNvSpPr txBox="1"/>
          <p:nvPr/>
        </p:nvSpPr>
        <p:spPr>
          <a:xfrm>
            <a:off x="3347864" y="155248"/>
            <a:ext cx="2580065" cy="646331"/>
          </a:xfrm>
          <a:prstGeom prst="rect">
            <a:avLst/>
          </a:prstGeom>
          <a:noFill/>
        </p:spPr>
        <p:txBody>
          <a:bodyPr wrap="none" rtlCol="0">
            <a:spAutoFit/>
          </a:bodyPr>
          <a:lstStyle/>
          <a:p>
            <a:r>
              <a:rPr lang="en-GB" sz="3600" dirty="0" smtClean="0"/>
              <a:t>Bloom world</a:t>
            </a:r>
            <a:endParaRPr lang="en-GB" sz="3600" dirty="0"/>
          </a:p>
        </p:txBody>
      </p:sp>
    </p:spTree>
    <p:extLst>
      <p:ext uri="{BB962C8B-B14F-4D97-AF65-F5344CB8AC3E}">
        <p14:creationId xmlns:p14="http://schemas.microsoft.com/office/powerpoint/2010/main" xmlns="" val="1884667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Typical teaching material: </a:t>
            </a:r>
            <a:br>
              <a:rPr lang="en-GB" sz="2800" dirty="0" smtClean="0"/>
            </a:br>
            <a:r>
              <a:rPr lang="en-GB" sz="2800" dirty="0" smtClean="0"/>
              <a:t>NHS course to train new clinical </a:t>
            </a:r>
            <a:r>
              <a:rPr lang="en-GB" sz="2800" dirty="0" err="1" smtClean="0"/>
              <a:t>bioinformaticians</a:t>
            </a:r>
            <a:endParaRPr lang="en-GB" sz="2800" dirty="0"/>
          </a:p>
        </p:txBody>
      </p:sp>
      <p:sp>
        <p:nvSpPr>
          <p:cNvPr id="3" name="Content Placeholder 2"/>
          <p:cNvSpPr>
            <a:spLocks noGrp="1"/>
          </p:cNvSpPr>
          <p:nvPr>
            <p:ph idx="1"/>
          </p:nvPr>
        </p:nvSpPr>
        <p:spPr>
          <a:xfrm>
            <a:off x="251520" y="1700809"/>
            <a:ext cx="8229600" cy="4248472"/>
          </a:xfrm>
        </p:spPr>
        <p:txBody>
          <a:bodyPr>
            <a:noAutofit/>
          </a:bodyPr>
          <a:lstStyle/>
          <a:p>
            <a:r>
              <a:rPr lang="en-GB" sz="1800" b="1" dirty="0" smtClean="0"/>
              <a:t>We train the tutors:</a:t>
            </a:r>
          </a:p>
          <a:p>
            <a:pPr>
              <a:buNone/>
            </a:pPr>
            <a:endParaRPr lang="en-GB" sz="1200" dirty="0"/>
          </a:p>
          <a:p>
            <a:r>
              <a:rPr lang="en-GB" sz="1200" dirty="0" smtClean="0"/>
              <a:t>On </a:t>
            </a:r>
            <a:r>
              <a:rPr lang="en-GB" sz="1200" dirty="0"/>
              <a:t>each of the 5 days of the course they will be receiving lectures in the morning and then will work on a specific part of the scenario in the afternoon.</a:t>
            </a:r>
          </a:p>
          <a:p>
            <a:r>
              <a:rPr lang="en-GB" sz="1200" dirty="0"/>
              <a:t>The afternoon sessions will be divided into two tasks. These short tasks are all related and will combine together to provide a framework to allow them to successfully complete the group exercise (scenario analysis). </a:t>
            </a:r>
          </a:p>
          <a:p>
            <a:r>
              <a:rPr lang="en-GB" sz="1200" dirty="0"/>
              <a:t>Each subtask will have specific learning objectives associated with it as listed in this document. It is your job as a tutor to check that the students are working towards these objectives. If all is going well, then you can let the students get on with things. However, if you feel that they are exploring blind alleys, getting confused, misinterpreting the task, then please nudge them on track with a few well-chosen question (“do you feel this approach is appropriate..”, “have you perhaps thought of considering ...?”  ). At the end of each section you need to be comfortable that your group has covered the learning objectives of each session.</a:t>
            </a:r>
          </a:p>
          <a:p>
            <a:r>
              <a:rPr lang="en-GB" sz="1200" dirty="0"/>
              <a:t>At the end of each task every group will be expected to provide a short report on what they have achieved.  As tutors we will provide formative feedback on these reports after all the groups have contributed.  If any groups have missed some of their learning objective despite a </a:t>
            </a:r>
            <a:r>
              <a:rPr lang="en-GB" sz="1200" dirty="0" smtClean="0"/>
              <a:t>tutor’s </a:t>
            </a:r>
            <a:r>
              <a:rPr lang="en-GB" sz="1200" dirty="0"/>
              <a:t>best efforts, this can be highlighted at this point in the afternoon.</a:t>
            </a:r>
          </a:p>
          <a:p>
            <a:r>
              <a:rPr lang="en-GB" sz="1200" dirty="0"/>
              <a:t>As a tutor you are also expected observe your group carefully so as to be able to complete a final summative assessment of the group performance. The marking scheme used for this assessment is described in section 2</a:t>
            </a:r>
            <a:r>
              <a:rPr lang="en-GB" sz="1200" dirty="0" smtClean="0"/>
              <a:t>.</a:t>
            </a:r>
          </a:p>
          <a:p>
            <a:endParaRPr lang="en-GB" sz="1200" dirty="0"/>
          </a:p>
          <a:p>
            <a:r>
              <a:rPr lang="en-GB" sz="1800" b="1" dirty="0" smtClean="0"/>
              <a:t>Always run a practice session – supports both students and tutors in the learning style</a:t>
            </a:r>
          </a:p>
          <a:p>
            <a:r>
              <a:rPr lang="en-GB" sz="1800" b="1" dirty="0" smtClean="0"/>
              <a:t>Be explicit about the style of teaching and why it is used</a:t>
            </a:r>
            <a:endParaRPr lang="en-GB" sz="1800" b="1" dirty="0"/>
          </a:p>
        </p:txBody>
      </p:sp>
      <p:pic>
        <p:nvPicPr>
          <p:cNvPr id="5" name="Picture 6" descr="http://www.maths.manchester.ac.uk/~dabrahams/piccies/UoM_logo.gif"/>
          <p:cNvPicPr>
            <a:picLocks noChangeAspect="1" noChangeArrowheads="1"/>
          </p:cNvPicPr>
          <p:nvPr/>
        </p:nvPicPr>
        <p:blipFill>
          <a:blip r:embed="rId2" cstate="print"/>
          <a:srcRect/>
          <a:stretch>
            <a:fillRect/>
          </a:stretch>
        </p:blipFill>
        <p:spPr bwMode="auto">
          <a:xfrm>
            <a:off x="0" y="1"/>
            <a:ext cx="2147963" cy="184482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907704" y="583326"/>
          <a:ext cx="5904656" cy="6296264"/>
        </p:xfrm>
        <a:graphic>
          <a:graphicData uri="http://schemas.openxmlformats.org/drawingml/2006/table">
            <a:tbl>
              <a:tblPr/>
              <a:tblGrid>
                <a:gridCol w="1360630"/>
                <a:gridCol w="4544026"/>
              </a:tblGrid>
              <a:tr h="0">
                <a:tc>
                  <a:txBody>
                    <a:bodyPr/>
                    <a:lstStyle/>
                    <a:p>
                      <a:pPr>
                        <a:lnSpc>
                          <a:spcPct val="115000"/>
                        </a:lnSpc>
                        <a:spcAft>
                          <a:spcPts val="1000"/>
                        </a:spcAft>
                      </a:pPr>
                      <a:r>
                        <a:rPr lang="en-GB" sz="1000" b="1" dirty="0">
                          <a:solidFill>
                            <a:srgbClr val="000000"/>
                          </a:solidFill>
                          <a:latin typeface="Arial"/>
                          <a:ea typeface="Calibri"/>
                          <a:cs typeface="Times New Roman"/>
                        </a:rPr>
                        <a:t>Category of outcome</a:t>
                      </a:r>
                      <a:endParaRPr lang="en-GB" sz="1000" dirty="0">
                        <a:latin typeface="Calibri"/>
                        <a:ea typeface="Calibri"/>
                        <a:cs typeface="Times New Roman"/>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n-GB" sz="500">
                        <a:latin typeface="Calibri"/>
                        <a:ea typeface="Calibri"/>
                        <a:cs typeface="Times New Roman"/>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0712">
                <a:tc>
                  <a:txBody>
                    <a:bodyPr/>
                    <a:lstStyle/>
                    <a:p>
                      <a:pPr>
                        <a:lnSpc>
                          <a:spcPct val="115000"/>
                        </a:lnSpc>
                        <a:spcAft>
                          <a:spcPts val="1000"/>
                        </a:spcAft>
                      </a:pPr>
                      <a:endParaRPr lang="en-GB" sz="1000" dirty="0" smtClean="0">
                        <a:solidFill>
                          <a:srgbClr val="000000"/>
                        </a:solidFill>
                        <a:latin typeface="Arial"/>
                        <a:ea typeface="Calibri"/>
                        <a:cs typeface="Times New Roman"/>
                      </a:endParaRPr>
                    </a:p>
                    <a:p>
                      <a:pPr>
                        <a:lnSpc>
                          <a:spcPct val="115000"/>
                        </a:lnSpc>
                        <a:spcAft>
                          <a:spcPts val="1000"/>
                        </a:spcAft>
                      </a:pPr>
                      <a:r>
                        <a:rPr lang="en-GB" sz="1000" dirty="0" smtClean="0">
                          <a:solidFill>
                            <a:srgbClr val="000000"/>
                          </a:solidFill>
                          <a:latin typeface="Arial"/>
                          <a:ea typeface="Calibri"/>
                          <a:cs typeface="Times New Roman"/>
                        </a:rPr>
                        <a:t>Knowledge </a:t>
                      </a:r>
                      <a:r>
                        <a:rPr lang="en-GB" sz="1000" dirty="0">
                          <a:solidFill>
                            <a:srgbClr val="000000"/>
                          </a:solidFill>
                          <a:latin typeface="Arial"/>
                          <a:ea typeface="Calibri"/>
                          <a:cs typeface="Times New Roman"/>
                        </a:rPr>
                        <a:t>and understanding</a:t>
                      </a:r>
                      <a:endParaRPr lang="en-GB" sz="1000" dirty="0">
                        <a:latin typeface="Calibri"/>
                        <a:ea typeface="Calibri"/>
                        <a:cs typeface="Times New Roman"/>
                      </a:endParaRPr>
                    </a:p>
                    <a:p>
                      <a:pPr>
                        <a:lnSpc>
                          <a:spcPct val="115000"/>
                        </a:lnSpc>
                        <a:spcAft>
                          <a:spcPts val="1000"/>
                        </a:spcAft>
                      </a:pPr>
                      <a:r>
                        <a:rPr lang="en-GB" sz="1000" dirty="0">
                          <a:solidFill>
                            <a:srgbClr val="000000"/>
                          </a:solidFill>
                          <a:latin typeface="Arial"/>
                          <a:ea typeface="Calibri"/>
                          <a:cs typeface="Times New Roman"/>
                        </a:rPr>
                        <a:t>These ILOs assessed in the report</a:t>
                      </a:r>
                      <a:endParaRPr lang="en-GB" sz="1000" dirty="0">
                        <a:latin typeface="Calibri"/>
                        <a:ea typeface="Calibri"/>
                        <a:cs typeface="Times New Roman"/>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000" b="1" dirty="0">
                          <a:latin typeface="Arial"/>
                          <a:ea typeface="Calibri"/>
                          <a:cs typeface="Times New Roman"/>
                        </a:rPr>
                        <a:t>Introduction to Clinical Bioinformatics and Genomics</a:t>
                      </a:r>
                      <a:endParaRPr lang="en-GB" sz="1000" dirty="0">
                        <a:latin typeface="Calibri"/>
                        <a:ea typeface="Calibri"/>
                        <a:cs typeface="Times New Roman"/>
                      </a:endParaRPr>
                    </a:p>
                    <a:p>
                      <a:pPr>
                        <a:lnSpc>
                          <a:spcPct val="115000"/>
                        </a:lnSpc>
                        <a:spcAft>
                          <a:spcPts val="0"/>
                        </a:spcAft>
                      </a:pPr>
                      <a:r>
                        <a:rPr lang="en-GB" sz="1000" dirty="0">
                          <a:solidFill>
                            <a:srgbClr val="000000"/>
                          </a:solidFill>
                          <a:latin typeface="Arial"/>
                          <a:ea typeface="Times New Roman"/>
                        </a:rPr>
                        <a:t>1. Discuss the governance and ethical frameworks in place within the NHS and how they apply to bioinformatics. </a:t>
                      </a:r>
                    </a:p>
                    <a:p>
                      <a:pPr>
                        <a:lnSpc>
                          <a:spcPct val="115000"/>
                        </a:lnSpc>
                        <a:spcAft>
                          <a:spcPts val="0"/>
                        </a:spcAft>
                      </a:pPr>
                      <a:r>
                        <a:rPr lang="en-GB" sz="1000" dirty="0">
                          <a:solidFill>
                            <a:srgbClr val="000000"/>
                          </a:solidFill>
                          <a:latin typeface="Arial"/>
                          <a:ea typeface="Times New Roman"/>
                        </a:rPr>
                        <a:t>2. Discuss and justify the importance of standards, best practice guidelines and standard operating procedures: how they are </a:t>
                      </a:r>
                      <a:r>
                        <a:rPr lang="en-GB" sz="1000" dirty="0" smtClean="0">
                          <a:solidFill>
                            <a:srgbClr val="000000"/>
                          </a:solidFill>
                          <a:latin typeface="Arial"/>
                          <a:ea typeface="Times New Roman"/>
                        </a:rPr>
                        <a:t>…</a:t>
                      </a:r>
                    </a:p>
                    <a:p>
                      <a:pPr>
                        <a:lnSpc>
                          <a:spcPct val="115000"/>
                        </a:lnSpc>
                        <a:spcAft>
                          <a:spcPts val="0"/>
                        </a:spcAft>
                      </a:pPr>
                      <a:endParaRPr lang="en-GB" sz="1000" dirty="0">
                        <a:solidFill>
                          <a:srgbClr val="000000"/>
                        </a:solidFill>
                        <a:latin typeface="Arial"/>
                        <a:ea typeface="Times New Roman"/>
                      </a:endParaRPr>
                    </a:p>
                    <a:p>
                      <a:pPr>
                        <a:lnSpc>
                          <a:spcPct val="115000"/>
                        </a:lnSpc>
                        <a:spcAft>
                          <a:spcPts val="0"/>
                        </a:spcAft>
                      </a:pPr>
                      <a:r>
                        <a:rPr lang="en-GB" sz="1000" dirty="0">
                          <a:solidFill>
                            <a:srgbClr val="000000"/>
                          </a:solidFill>
                          <a:latin typeface="Arial"/>
                          <a:ea typeface="Times New Roman"/>
                        </a:rPr>
                        <a:t>6. Discuss the role of polymorphisms in </a:t>
                      </a:r>
                      <a:r>
                        <a:rPr lang="en-GB" sz="1000" dirty="0" err="1">
                          <a:solidFill>
                            <a:srgbClr val="000000"/>
                          </a:solidFill>
                          <a:latin typeface="Arial"/>
                          <a:ea typeface="Times New Roman"/>
                        </a:rPr>
                        <a:t>Mendelian</a:t>
                      </a:r>
                      <a:r>
                        <a:rPr lang="en-GB" sz="1000" dirty="0">
                          <a:solidFill>
                            <a:srgbClr val="000000"/>
                          </a:solidFill>
                          <a:latin typeface="Arial"/>
                          <a:ea typeface="Times New Roman"/>
                        </a:rPr>
                        <a:t> and complex disorders and give examples of polymorphisms involved in genetic disease. </a:t>
                      </a: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7072">
                <a:tc>
                  <a:txBody>
                    <a:bodyPr/>
                    <a:lstStyle/>
                    <a:p>
                      <a:pPr>
                        <a:lnSpc>
                          <a:spcPct val="115000"/>
                        </a:lnSpc>
                        <a:spcAft>
                          <a:spcPts val="1000"/>
                        </a:spcAft>
                      </a:pPr>
                      <a:r>
                        <a:rPr lang="en-GB" sz="1000">
                          <a:solidFill>
                            <a:srgbClr val="000000"/>
                          </a:solidFill>
                          <a:latin typeface="Arial"/>
                          <a:ea typeface="Calibri"/>
                          <a:cs typeface="Times New Roman"/>
                        </a:rPr>
                        <a:t>Intellectual skills</a:t>
                      </a:r>
                      <a:endParaRPr lang="en-GB" sz="1000">
                        <a:latin typeface="Calibri"/>
                        <a:ea typeface="Calibri"/>
                        <a:cs typeface="Times New Roman"/>
                      </a:endParaRPr>
                    </a:p>
                    <a:p>
                      <a:pPr>
                        <a:lnSpc>
                          <a:spcPct val="115000"/>
                        </a:lnSpc>
                        <a:spcAft>
                          <a:spcPts val="1000"/>
                        </a:spcAft>
                      </a:pPr>
                      <a:r>
                        <a:rPr lang="en-GB" sz="1000">
                          <a:solidFill>
                            <a:srgbClr val="000000"/>
                          </a:solidFill>
                          <a:latin typeface="Arial"/>
                          <a:ea typeface="Calibri"/>
                          <a:cs typeface="Times New Roman"/>
                        </a:rPr>
                        <a:t>These ILOs tested in the report</a:t>
                      </a:r>
                      <a:endParaRPr lang="en-GB" sz="1000">
                        <a:latin typeface="Calibri"/>
                        <a:ea typeface="Calibri"/>
                        <a:cs typeface="Times New Roman"/>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mj-lt"/>
                        <a:buAutoNum type="arabicPeriod"/>
                        <a:tabLst>
                          <a:tab pos="291465" algn="l"/>
                        </a:tabLst>
                      </a:pPr>
                      <a:r>
                        <a:rPr lang="en-US" sz="1000" dirty="0">
                          <a:latin typeface="Arial"/>
                        </a:rPr>
                        <a:t>Critically </a:t>
                      </a:r>
                      <a:r>
                        <a:rPr lang="en-US" sz="1000" dirty="0" err="1">
                          <a:latin typeface="Arial"/>
                        </a:rPr>
                        <a:t>analyse</a:t>
                      </a:r>
                      <a:r>
                        <a:rPr lang="en-US" sz="1000" dirty="0">
                          <a:latin typeface="Arial"/>
                        </a:rPr>
                        <a:t> scientific and clinical data</a:t>
                      </a:r>
                      <a:endParaRPr lang="en-GB" sz="1000" dirty="0">
                        <a:latin typeface="Calibri"/>
                      </a:endParaRPr>
                    </a:p>
                    <a:p>
                      <a:pPr marL="342900" lvl="0" indent="-342900">
                        <a:lnSpc>
                          <a:spcPct val="115000"/>
                        </a:lnSpc>
                        <a:spcAft>
                          <a:spcPts val="0"/>
                        </a:spcAft>
                        <a:buFont typeface="+mj-lt"/>
                        <a:buAutoNum type="arabicPeriod"/>
                        <a:tabLst>
                          <a:tab pos="291465" algn="l"/>
                        </a:tabLst>
                      </a:pPr>
                      <a:r>
                        <a:rPr lang="en-US" sz="1000" dirty="0">
                          <a:latin typeface="Arial"/>
                        </a:rPr>
                        <a:t>Present scientific and clinical data appropriately</a:t>
                      </a:r>
                      <a:endParaRPr lang="en-GB" sz="1000" dirty="0">
                        <a:latin typeface="Calibri"/>
                      </a:endParaRPr>
                    </a:p>
                    <a:p>
                      <a:pPr marL="342900" lvl="0" indent="-342900">
                        <a:lnSpc>
                          <a:spcPct val="115000"/>
                        </a:lnSpc>
                        <a:spcAft>
                          <a:spcPts val="0"/>
                        </a:spcAft>
                        <a:buFont typeface="+mj-lt"/>
                        <a:buAutoNum type="arabicPeriod"/>
                        <a:tabLst>
                          <a:tab pos="291465" algn="l"/>
                        </a:tabLst>
                      </a:pPr>
                      <a:r>
                        <a:rPr lang="en-US" sz="1000" dirty="0">
                          <a:latin typeface="Arial"/>
                        </a:rPr>
                        <a:t>Formulate a critical argument</a:t>
                      </a:r>
                      <a:endParaRPr lang="en-GB" sz="1000" dirty="0">
                        <a:latin typeface="Calibri"/>
                      </a:endParaRPr>
                    </a:p>
                    <a:p>
                      <a:pPr marL="342900" lvl="0" indent="-342900">
                        <a:lnSpc>
                          <a:spcPct val="115000"/>
                        </a:lnSpc>
                        <a:spcAft>
                          <a:spcPts val="0"/>
                        </a:spcAft>
                        <a:buFont typeface="+mj-lt"/>
                        <a:buAutoNum type="arabicPeriod"/>
                        <a:tabLst>
                          <a:tab pos="291465" algn="l"/>
                        </a:tabLst>
                      </a:pPr>
                      <a:r>
                        <a:rPr lang="en-US" sz="1000" dirty="0">
                          <a:latin typeface="Arial"/>
                        </a:rPr>
                        <a:t>Evaluate scientific and clinical literature </a:t>
                      </a:r>
                      <a:endParaRPr lang="en-GB" sz="1000" dirty="0">
                        <a:latin typeface="Calibri"/>
                      </a:endParaRPr>
                    </a:p>
                    <a:p>
                      <a:pPr marL="342900" lvl="0" indent="-342900">
                        <a:lnSpc>
                          <a:spcPct val="115000"/>
                        </a:lnSpc>
                        <a:spcAft>
                          <a:spcPts val="0"/>
                        </a:spcAft>
                        <a:buFont typeface="+mj-lt"/>
                        <a:buAutoNum type="arabicPeriod"/>
                        <a:tabLst>
                          <a:tab pos="291465" algn="l"/>
                        </a:tabLst>
                      </a:pPr>
                      <a:r>
                        <a:rPr lang="en-US" sz="1000" dirty="0">
                          <a:latin typeface="Arial"/>
                        </a:rPr>
                        <a:t>Apply the knowledge of clinical bioinformatics to</a:t>
                      </a:r>
                      <a:r>
                        <a:rPr lang="en-GB" sz="1000" dirty="0">
                          <a:latin typeface="Arial"/>
                        </a:rPr>
                        <a:t> </a:t>
                      </a:r>
                      <a:r>
                        <a:rPr lang="en-US" sz="1000" dirty="0">
                          <a:latin typeface="Arial"/>
                        </a:rPr>
                        <a:t> address specific clinical problems</a:t>
                      </a:r>
                      <a:endParaRPr lang="en-GB" sz="1000" dirty="0">
                        <a:latin typeface="Calibri"/>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6400">
                <a:tc>
                  <a:txBody>
                    <a:bodyPr/>
                    <a:lstStyle/>
                    <a:p>
                      <a:pPr>
                        <a:lnSpc>
                          <a:spcPct val="115000"/>
                        </a:lnSpc>
                        <a:spcAft>
                          <a:spcPts val="1000"/>
                        </a:spcAft>
                      </a:pPr>
                      <a:r>
                        <a:rPr lang="en-GB" sz="1000">
                          <a:solidFill>
                            <a:srgbClr val="000000"/>
                          </a:solidFill>
                          <a:latin typeface="Arial"/>
                          <a:ea typeface="Calibri"/>
                          <a:cs typeface="Times New Roman"/>
                        </a:rPr>
                        <a:t>Practical skills</a:t>
                      </a:r>
                      <a:endParaRPr lang="en-GB" sz="1000">
                        <a:latin typeface="Calibri"/>
                        <a:ea typeface="Calibri"/>
                        <a:cs typeface="Times New Roman"/>
                      </a:endParaRPr>
                    </a:p>
                    <a:p>
                      <a:pPr>
                        <a:lnSpc>
                          <a:spcPct val="115000"/>
                        </a:lnSpc>
                        <a:spcAft>
                          <a:spcPts val="1000"/>
                        </a:spcAft>
                      </a:pPr>
                      <a:r>
                        <a:rPr lang="en-GB" sz="1000">
                          <a:solidFill>
                            <a:srgbClr val="000000"/>
                          </a:solidFill>
                          <a:latin typeface="Arial"/>
                          <a:ea typeface="Calibri"/>
                          <a:cs typeface="Times New Roman"/>
                        </a:rPr>
                        <a:t>These ILOs tested in the group work</a:t>
                      </a:r>
                      <a:endParaRPr lang="en-GB" sz="1000">
                        <a:latin typeface="Calibri"/>
                        <a:ea typeface="Calibri"/>
                        <a:cs typeface="Times New Roman"/>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mj-lt"/>
                        <a:buAutoNum type="arabicPeriod"/>
                      </a:pPr>
                      <a:r>
                        <a:rPr lang="en-GB" sz="1000" dirty="0">
                          <a:solidFill>
                            <a:srgbClr val="000000"/>
                          </a:solidFill>
                          <a:latin typeface="Arial"/>
                          <a:ea typeface="Calibri"/>
                          <a:cs typeface="Times New Roman"/>
                        </a:rPr>
                        <a:t>Present information clearly in the form of verbal and written reports.</a:t>
                      </a:r>
                      <a:endParaRPr lang="en-GB" sz="1000" dirty="0">
                        <a:latin typeface="Calibri"/>
                        <a:ea typeface="Calibri"/>
                        <a:cs typeface="Times New Roman"/>
                      </a:endParaRPr>
                    </a:p>
                    <a:p>
                      <a:pPr marL="342900" lvl="0" indent="-342900">
                        <a:lnSpc>
                          <a:spcPct val="115000"/>
                        </a:lnSpc>
                        <a:spcAft>
                          <a:spcPts val="0"/>
                        </a:spcAft>
                        <a:buFont typeface="+mj-lt"/>
                        <a:buAutoNum type="arabicPeriod"/>
                      </a:pPr>
                      <a:r>
                        <a:rPr lang="en-GB" sz="1000" dirty="0">
                          <a:solidFill>
                            <a:srgbClr val="000000"/>
                          </a:solidFill>
                          <a:latin typeface="Arial"/>
                          <a:ea typeface="Calibri"/>
                          <a:cs typeface="Times New Roman"/>
                        </a:rPr>
                        <a:t>Communicate complex ideas and arguments in a clear and concise and effective manner.</a:t>
                      </a:r>
                      <a:endParaRPr lang="en-GB" sz="1000" dirty="0">
                        <a:latin typeface="Calibri"/>
                        <a:ea typeface="Calibri"/>
                        <a:cs typeface="Times New Roman"/>
                      </a:endParaRPr>
                    </a:p>
                    <a:p>
                      <a:pPr marL="342900" lvl="0" indent="-342900">
                        <a:lnSpc>
                          <a:spcPct val="115000"/>
                        </a:lnSpc>
                        <a:spcAft>
                          <a:spcPts val="0"/>
                        </a:spcAft>
                        <a:buFont typeface="+mj-lt"/>
                        <a:buAutoNum type="arabicPeriod"/>
                      </a:pPr>
                      <a:r>
                        <a:rPr lang="en-GB" sz="1000" dirty="0">
                          <a:latin typeface="Arial"/>
                          <a:ea typeface="SimSun"/>
                          <a:cs typeface="Times New Roman"/>
                        </a:rPr>
                        <a:t>Work effectively as an individual or part of a team.</a:t>
                      </a:r>
                      <a:r>
                        <a:rPr lang="en-GB" sz="1000" dirty="0">
                          <a:latin typeface="Arial"/>
                          <a:ea typeface="Calibri"/>
                          <a:cs typeface="Times New Roman"/>
                        </a:rPr>
                        <a:t> </a:t>
                      </a:r>
                      <a:endParaRPr lang="en-GB" sz="1000" dirty="0">
                        <a:latin typeface="Calibri"/>
                        <a:ea typeface="Calibri"/>
                        <a:cs typeface="Times New Roman"/>
                      </a:endParaRPr>
                    </a:p>
                    <a:p>
                      <a:pPr marL="342900" lvl="0" indent="-342900">
                        <a:lnSpc>
                          <a:spcPct val="115000"/>
                        </a:lnSpc>
                        <a:spcAft>
                          <a:spcPts val="0"/>
                        </a:spcAft>
                        <a:buFont typeface="+mj-lt"/>
                        <a:buAutoNum type="arabicPeriod"/>
                      </a:pPr>
                      <a:r>
                        <a:rPr lang="en-GB" sz="1000" dirty="0">
                          <a:latin typeface="Arial"/>
                          <a:ea typeface="Calibri"/>
                          <a:cs typeface="Times New Roman"/>
                        </a:rPr>
                        <a:t>Use conventional and electronic resources to collect, select and organise complex scientific information</a:t>
                      </a:r>
                      <a:endParaRPr lang="en-GB" sz="1000" dirty="0">
                        <a:latin typeface="Calibri"/>
                        <a:ea typeface="Calibri"/>
                        <a:cs typeface="Times New Roman"/>
                      </a:endParaRPr>
                    </a:p>
                    <a:p>
                      <a:pPr marL="342900" lvl="0" indent="-342900">
                        <a:lnSpc>
                          <a:spcPct val="115000"/>
                        </a:lnSpc>
                        <a:spcAft>
                          <a:spcPts val="0"/>
                        </a:spcAft>
                        <a:buFont typeface="+mj-lt"/>
                        <a:buAutoNum type="arabicPeriod"/>
                      </a:pPr>
                      <a:r>
                        <a:rPr lang="en-GB" sz="1000" dirty="0" smtClean="0">
                          <a:latin typeface="Arial"/>
                          <a:ea typeface="Calibri"/>
                          <a:cs typeface="Times New Roman"/>
                        </a:rPr>
                        <a:t>….</a:t>
                      </a:r>
                      <a:endParaRPr lang="en-GB" sz="1000" dirty="0">
                        <a:latin typeface="Calibri"/>
                        <a:ea typeface="Calibri"/>
                        <a:cs typeface="Times New Roman"/>
                      </a:endParaRPr>
                    </a:p>
                    <a:p>
                      <a:pPr marL="342900" lvl="0" indent="-342900">
                        <a:lnSpc>
                          <a:spcPct val="115000"/>
                        </a:lnSpc>
                        <a:spcAft>
                          <a:spcPts val="0"/>
                        </a:spcAft>
                        <a:buFont typeface="+mj-lt"/>
                        <a:buAutoNum type="arabicPeriod"/>
                      </a:pPr>
                      <a:r>
                        <a:rPr lang="en-GB" sz="1000" dirty="0">
                          <a:latin typeface="Arial"/>
                          <a:ea typeface="Calibri"/>
                          <a:cs typeface="Times New Roman"/>
                        </a:rPr>
                        <a:t>Perform the recording of building or version numbers of resources used on a given date, including those of linked data sources, and understand the clinical relevance of this data. </a:t>
                      </a:r>
                      <a:endParaRPr lang="en-GB" sz="1000" dirty="0">
                        <a:latin typeface="Calibri"/>
                        <a:ea typeface="Calibri"/>
                        <a:cs typeface="Times New Roman"/>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9171">
                <a:tc>
                  <a:txBody>
                    <a:bodyPr/>
                    <a:lstStyle/>
                    <a:p>
                      <a:pPr>
                        <a:lnSpc>
                          <a:spcPct val="115000"/>
                        </a:lnSpc>
                        <a:spcAft>
                          <a:spcPts val="1000"/>
                        </a:spcAft>
                      </a:pPr>
                      <a:r>
                        <a:rPr lang="en-GB" sz="1000">
                          <a:solidFill>
                            <a:srgbClr val="000000"/>
                          </a:solidFill>
                          <a:latin typeface="Arial"/>
                          <a:ea typeface="Calibri"/>
                          <a:cs typeface="Times New Roman"/>
                        </a:rPr>
                        <a:t>Transferable skills and personal qualities</a:t>
                      </a:r>
                      <a:endParaRPr lang="en-GB" sz="1000">
                        <a:latin typeface="Calibri"/>
                        <a:ea typeface="Calibri"/>
                        <a:cs typeface="Times New Roman"/>
                      </a:endParaRPr>
                    </a:p>
                    <a:p>
                      <a:pPr>
                        <a:lnSpc>
                          <a:spcPct val="115000"/>
                        </a:lnSpc>
                        <a:spcAft>
                          <a:spcPts val="1000"/>
                        </a:spcAft>
                      </a:pPr>
                      <a:r>
                        <a:rPr lang="en-GB" sz="1000">
                          <a:solidFill>
                            <a:srgbClr val="000000"/>
                          </a:solidFill>
                          <a:latin typeface="Arial"/>
                          <a:ea typeface="Calibri"/>
                          <a:cs typeface="Times New Roman"/>
                        </a:rPr>
                        <a:t>These ILOs tested in the group work and the final report</a:t>
                      </a:r>
                      <a:endParaRPr lang="en-GB" sz="1000">
                        <a:latin typeface="Calibri"/>
                        <a:ea typeface="Calibri"/>
                        <a:cs typeface="Times New Roman"/>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1465" indent="-269875">
                        <a:lnSpc>
                          <a:spcPct val="115000"/>
                        </a:lnSpc>
                        <a:spcAft>
                          <a:spcPts val="0"/>
                        </a:spcAft>
                      </a:pPr>
                      <a:r>
                        <a:rPr lang="en-US" sz="1000" dirty="0">
                          <a:latin typeface="Arial"/>
                          <a:ea typeface="Calibri"/>
                          <a:cs typeface="Times New Roman"/>
                        </a:rPr>
                        <a:t>1.   Present complex ideas in simple terms in both oral and written formats.</a:t>
                      </a:r>
                      <a:endParaRPr lang="en-GB" sz="1000" dirty="0">
                        <a:latin typeface="Calibri"/>
                        <a:ea typeface="Calibri"/>
                        <a:cs typeface="Times New Roman"/>
                      </a:endParaRPr>
                    </a:p>
                    <a:p>
                      <a:pPr marL="291465" indent="-269875">
                        <a:lnSpc>
                          <a:spcPct val="115000"/>
                        </a:lnSpc>
                        <a:spcAft>
                          <a:spcPts val="0"/>
                        </a:spcAft>
                      </a:pPr>
                      <a:r>
                        <a:rPr lang="en-US" sz="1000" dirty="0">
                          <a:latin typeface="Arial"/>
                          <a:ea typeface="Calibri"/>
                          <a:cs typeface="Times New Roman"/>
                        </a:rPr>
                        <a:t>2.   Consistently operate within sphere of personal competence and level of authority.</a:t>
                      </a:r>
                      <a:endParaRPr lang="en-GB" sz="1000" dirty="0">
                        <a:latin typeface="Calibri"/>
                        <a:ea typeface="Calibri"/>
                        <a:cs typeface="Times New Roman"/>
                      </a:endParaRPr>
                    </a:p>
                    <a:p>
                      <a:pPr marL="291465" indent="-269875">
                        <a:lnSpc>
                          <a:spcPct val="115000"/>
                        </a:lnSpc>
                        <a:spcAft>
                          <a:spcPts val="0"/>
                        </a:spcAft>
                      </a:pPr>
                      <a:r>
                        <a:rPr lang="en-US" sz="1000" dirty="0">
                          <a:latin typeface="Arial"/>
                          <a:ea typeface="Calibri"/>
                          <a:cs typeface="Times New Roman"/>
                        </a:rPr>
                        <a:t>3.   Manage personal workload and objectives to achieve quality of care.</a:t>
                      </a:r>
                      <a:endParaRPr lang="en-GB" sz="1000" dirty="0">
                        <a:latin typeface="Calibri"/>
                        <a:ea typeface="Calibri"/>
                        <a:cs typeface="Times New Roman"/>
                      </a:endParaRPr>
                    </a:p>
                    <a:p>
                      <a:pPr marL="291465" indent="-269875">
                        <a:lnSpc>
                          <a:spcPct val="115000"/>
                        </a:lnSpc>
                        <a:spcAft>
                          <a:spcPts val="0"/>
                        </a:spcAft>
                      </a:pPr>
                      <a:r>
                        <a:rPr lang="en-US" sz="1000" dirty="0">
                          <a:latin typeface="Arial"/>
                          <a:ea typeface="Calibri"/>
                          <a:cs typeface="Times New Roman"/>
                        </a:rPr>
                        <a:t>4.   Actively seek accurate and validated information from all available sources.</a:t>
                      </a:r>
                      <a:endParaRPr lang="en-GB" sz="1000" dirty="0">
                        <a:latin typeface="Calibri"/>
                        <a:ea typeface="Calibri"/>
                        <a:cs typeface="Times New Roman"/>
                      </a:endParaRPr>
                    </a:p>
                    <a:p>
                      <a:pPr marL="291465" indent="-269875">
                        <a:lnSpc>
                          <a:spcPct val="115000"/>
                        </a:lnSpc>
                        <a:spcAft>
                          <a:spcPts val="0"/>
                        </a:spcAft>
                      </a:pPr>
                      <a:r>
                        <a:rPr lang="en-US" sz="1000" dirty="0">
                          <a:latin typeface="Arial"/>
                          <a:ea typeface="Calibri"/>
                          <a:cs typeface="Times New Roman"/>
                        </a:rPr>
                        <a:t>5.   </a:t>
                      </a:r>
                      <a:r>
                        <a:rPr lang="en-GB" sz="1000" dirty="0" smtClean="0">
                          <a:latin typeface="Arial"/>
                          <a:ea typeface="Calibri"/>
                          <a:cs typeface="Times New Roman"/>
                        </a:rPr>
                        <a:t>..</a:t>
                      </a:r>
                      <a:endParaRPr lang="en-GB" sz="1000" dirty="0">
                        <a:latin typeface="Calibri"/>
                        <a:ea typeface="Calibri"/>
                        <a:cs typeface="Times New Roman"/>
                      </a:endParaRPr>
                    </a:p>
                    <a:p>
                      <a:pPr marL="291465" indent="-269875">
                        <a:lnSpc>
                          <a:spcPct val="115000"/>
                        </a:lnSpc>
                        <a:spcAft>
                          <a:spcPts val="0"/>
                        </a:spcAft>
                      </a:pPr>
                      <a:endParaRPr lang="en-GB" sz="1000" dirty="0">
                        <a:latin typeface="Calibri"/>
                        <a:ea typeface="Calibri"/>
                        <a:cs typeface="Times New Roman"/>
                      </a:endParaRPr>
                    </a:p>
                  </a:txBody>
                  <a:tcPr marL="29078" marR="29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1979712" y="116632"/>
            <a:ext cx="5832648"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ILOs made explicit</a:t>
            </a:r>
            <a:endParaRPr lang="en-GB" dirty="0"/>
          </a:p>
        </p:txBody>
      </p:sp>
      <p:pic>
        <p:nvPicPr>
          <p:cNvPr id="8" name="Picture 6" descr="http://www.maths.manchester.ac.uk/~dabrahams/piccies/UoM_logo.gif"/>
          <p:cNvPicPr>
            <a:picLocks noChangeAspect="1" noChangeArrowheads="1"/>
          </p:cNvPicPr>
          <p:nvPr/>
        </p:nvPicPr>
        <p:blipFill>
          <a:blip r:embed="rId2" cstate="print"/>
          <a:srcRect/>
          <a:stretch>
            <a:fillRect/>
          </a:stretch>
        </p:blipFill>
        <p:spPr bwMode="auto">
          <a:xfrm>
            <a:off x="0" y="1"/>
            <a:ext cx="2147963" cy="184482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8720"/>
            <a:ext cx="8229600" cy="720080"/>
          </a:xfrm>
        </p:spPr>
        <p:txBody>
          <a:bodyPr>
            <a:normAutofit fontScale="90000"/>
          </a:bodyPr>
          <a:lstStyle/>
          <a:p>
            <a:r>
              <a:rPr lang="en-GB" dirty="0" smtClean="0"/>
              <a:t>Relevant scenarios from clinical practice</a:t>
            </a:r>
            <a:endParaRPr lang="en-GB" dirty="0"/>
          </a:p>
        </p:txBody>
      </p:sp>
      <p:sp>
        <p:nvSpPr>
          <p:cNvPr id="3" name="Content Placeholder 2"/>
          <p:cNvSpPr>
            <a:spLocks noGrp="1"/>
          </p:cNvSpPr>
          <p:nvPr>
            <p:ph idx="1"/>
          </p:nvPr>
        </p:nvSpPr>
        <p:spPr>
          <a:xfrm>
            <a:off x="539552" y="2132856"/>
            <a:ext cx="8229600" cy="4525963"/>
          </a:xfrm>
        </p:spPr>
        <p:txBody>
          <a:bodyPr>
            <a:normAutofit fontScale="32500" lnSpcReduction="20000"/>
          </a:bodyPr>
          <a:lstStyle/>
          <a:p>
            <a:r>
              <a:rPr lang="en-GB" sz="8000" b="1" dirty="0"/>
              <a:t>Scenario</a:t>
            </a:r>
            <a:r>
              <a:rPr lang="en-GB" sz="8000" dirty="0"/>
              <a:t>: A 30 year old woman presents at clinic with bilateral breast cancer and with a with strong family history of breast and ovarian cancer. The Consultant Clinical Geneticist has forwarded a blood sample to the lab for </a:t>
            </a:r>
            <a:r>
              <a:rPr lang="en-GB" sz="8000" i="1" dirty="0"/>
              <a:t>BRCA1</a:t>
            </a:r>
            <a:r>
              <a:rPr lang="en-GB" sz="8000" dirty="0"/>
              <a:t> and </a:t>
            </a:r>
            <a:r>
              <a:rPr lang="en-GB" sz="8000" i="1" dirty="0"/>
              <a:t>BRCA2</a:t>
            </a:r>
            <a:r>
              <a:rPr lang="en-GB" sz="8000" dirty="0"/>
              <a:t> testing.</a:t>
            </a:r>
          </a:p>
          <a:p>
            <a:r>
              <a:rPr lang="en-GB" sz="8000" b="1" dirty="0"/>
              <a:t>Test</a:t>
            </a:r>
            <a:r>
              <a:rPr lang="en-GB" sz="8000" dirty="0"/>
              <a:t>: The coding regions and consensus splice sites of </a:t>
            </a:r>
            <a:r>
              <a:rPr lang="en-GB" sz="8000" i="1" dirty="0"/>
              <a:t>BRCA1</a:t>
            </a:r>
            <a:r>
              <a:rPr lang="en-GB" sz="8000" dirty="0"/>
              <a:t> and </a:t>
            </a:r>
            <a:r>
              <a:rPr lang="en-GB" sz="8000" i="1" dirty="0"/>
              <a:t>BRCA2</a:t>
            </a:r>
            <a:r>
              <a:rPr lang="en-GB" sz="8000" dirty="0"/>
              <a:t> are sequenced using Sanger </a:t>
            </a:r>
            <a:r>
              <a:rPr lang="en-GB" sz="8000" dirty="0" err="1"/>
              <a:t>dideoxy</a:t>
            </a:r>
            <a:r>
              <a:rPr lang="en-GB" sz="8000" dirty="0"/>
              <a:t> sequencing.</a:t>
            </a:r>
          </a:p>
          <a:p>
            <a:r>
              <a:rPr lang="pt-BR" sz="8000" b="1" dirty="0"/>
              <a:t>Results</a:t>
            </a:r>
            <a:r>
              <a:rPr lang="pt-BR" sz="8000" dirty="0"/>
              <a:t>: Heterozygous NM_000059.3(</a:t>
            </a:r>
            <a:r>
              <a:rPr lang="pt-BR" sz="8000" i="1" dirty="0"/>
              <a:t>BRCA2</a:t>
            </a:r>
            <a:r>
              <a:rPr lang="pt-BR" sz="8000" dirty="0"/>
              <a:t>):c.9976A&gt;T </a:t>
            </a:r>
            <a:r>
              <a:rPr lang="pt-BR" sz="8000" dirty="0" smtClean="0"/>
              <a:t>p.Lys3326Ter</a:t>
            </a:r>
            <a:endParaRPr lang="en-GB" sz="4800" b="1" dirty="0"/>
          </a:p>
          <a:p>
            <a:endParaRPr lang="en-GB" sz="4800" b="1" dirty="0" smtClean="0"/>
          </a:p>
          <a:p>
            <a:endParaRPr lang="en-GB" dirty="0"/>
          </a:p>
        </p:txBody>
      </p:sp>
      <p:pic>
        <p:nvPicPr>
          <p:cNvPr id="4" name="Picture 6" descr="http://www.maths.manchester.ac.uk/~dabrahams/piccies/UoM_logo.gif"/>
          <p:cNvPicPr>
            <a:picLocks noChangeAspect="1" noChangeArrowheads="1"/>
          </p:cNvPicPr>
          <p:nvPr/>
        </p:nvPicPr>
        <p:blipFill>
          <a:blip r:embed="rId2" cstate="print"/>
          <a:srcRect/>
          <a:stretch>
            <a:fillRect/>
          </a:stretch>
        </p:blipFill>
        <p:spPr bwMode="auto">
          <a:xfrm>
            <a:off x="0" y="1"/>
            <a:ext cx="2147963" cy="184482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1460</Words>
  <Application>Microsoft Office PowerPoint</Application>
  <PresentationFormat>On-screen Show (4:3)</PresentationFormat>
  <Paragraphs>151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Flipping, sprints and scenarios: Strategies for interdisciplinary learning at the computing/life science and medicine interfaces</vt:lpstr>
      <vt:lpstr>Motivation (1)</vt:lpstr>
      <vt:lpstr>Motivation (2)</vt:lpstr>
      <vt:lpstr>Caveats</vt:lpstr>
      <vt:lpstr>Strategy</vt:lpstr>
      <vt:lpstr>Slide 6</vt:lpstr>
      <vt:lpstr>Typical teaching material:  NHS course to train new clinical bioinformaticians</vt:lpstr>
      <vt:lpstr>Slide 8</vt:lpstr>
      <vt:lpstr>Relevant scenarios from clinical practice</vt:lpstr>
      <vt:lpstr>Tutor notes for the scenario</vt:lpstr>
      <vt:lpstr>Staged work (sprints)</vt:lpstr>
      <vt:lpstr>Conclusions</vt:lpstr>
    </vt:vector>
  </TitlesOfParts>
  <Company>University of Manchester [work-at-home copy]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Flipping, sprints and scenarios: Strategies for interdisciplinary learning at the computing/life science and medicine interfaces</dc:title>
  <dc:creator>home pc</dc:creator>
  <cp:lastModifiedBy>abrass</cp:lastModifiedBy>
  <cp:revision>9</cp:revision>
  <dcterms:created xsi:type="dcterms:W3CDTF">2014-02-18T18:53:22Z</dcterms:created>
  <dcterms:modified xsi:type="dcterms:W3CDTF">2014-02-19T10:36:06Z</dcterms:modified>
</cp:coreProperties>
</file>